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4" r:id="rId8"/>
    <p:sldId id="262" r:id="rId9"/>
    <p:sldId id="263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u Dongyuan" initials="FD" lastIdx="1" clrIdx="0">
    <p:extLst>
      <p:ext uri="{19B8F6BF-5375-455C-9EA6-DF929625EA0E}">
        <p15:presenceInfo xmlns:p15="http://schemas.microsoft.com/office/powerpoint/2012/main" userId="ee7e35ad8fd1034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82807"/>
    <a:srgbClr val="EA6F1C"/>
    <a:srgbClr val="A92305"/>
    <a:srgbClr val="A62205"/>
    <a:srgbClr val="E25E16"/>
    <a:srgbClr val="B62606"/>
    <a:srgbClr val="DA6D1B"/>
    <a:srgbClr val="DA5C15"/>
    <a:srgbClr val="DE6C1B"/>
    <a:srgbClr val="EFE3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343" autoAdjust="0"/>
    <p:restoredTop sz="94660"/>
  </p:normalViewPr>
  <p:slideViewPr>
    <p:cSldViewPr snapToGrid="0">
      <p:cViewPr varScale="1">
        <p:scale>
          <a:sx n="118" d="100"/>
          <a:sy n="118" d="100"/>
        </p:scale>
        <p:origin x="114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2022/6/5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18276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2022/6/5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87177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2022/6/5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55014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2022/6/5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86539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2022/6/5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21841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2022/6/5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58257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2022/6/5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1170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2022/6/5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44060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2022/6/5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5230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2022/6/5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47583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2022/6/5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78056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2022/6/5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30940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gif"/><Relationship Id="rId5" Type="http://schemas.openxmlformats.org/officeDocument/2006/relationships/image" Target="../media/image88.gif"/><Relationship Id="rId4" Type="http://schemas.openxmlformats.org/officeDocument/2006/relationships/image" Target="../media/image9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13" Type="http://schemas.openxmlformats.org/officeDocument/2006/relationships/image" Target="../media/image19.png"/><Relationship Id="rId3" Type="http://schemas.openxmlformats.org/officeDocument/2006/relationships/image" Target="../media/image9.svg"/><Relationship Id="rId7" Type="http://schemas.openxmlformats.org/officeDocument/2006/relationships/image" Target="../media/image13.png"/><Relationship Id="rId12" Type="http://schemas.openxmlformats.org/officeDocument/2006/relationships/image" Target="../media/image18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sv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sv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9.svg"/><Relationship Id="rId18" Type="http://schemas.openxmlformats.org/officeDocument/2006/relationships/image" Target="../media/image34.png"/><Relationship Id="rId26" Type="http://schemas.openxmlformats.org/officeDocument/2006/relationships/image" Target="../media/image42.svg"/><Relationship Id="rId39" Type="http://schemas.openxmlformats.org/officeDocument/2006/relationships/image" Target="../media/image55.svg"/><Relationship Id="rId21" Type="http://schemas.openxmlformats.org/officeDocument/2006/relationships/image" Target="../media/image37.png"/><Relationship Id="rId34" Type="http://schemas.openxmlformats.org/officeDocument/2006/relationships/image" Target="../media/image50.png"/><Relationship Id="rId42" Type="http://schemas.openxmlformats.org/officeDocument/2006/relationships/image" Target="../media/image58.png"/><Relationship Id="rId7" Type="http://schemas.openxmlformats.org/officeDocument/2006/relationships/image" Target="../media/image23.svg"/><Relationship Id="rId2" Type="http://schemas.openxmlformats.org/officeDocument/2006/relationships/image" Target="../media/image8.png"/><Relationship Id="rId16" Type="http://schemas.openxmlformats.org/officeDocument/2006/relationships/image" Target="../media/image32.png"/><Relationship Id="rId20" Type="http://schemas.openxmlformats.org/officeDocument/2006/relationships/image" Target="../media/image36.png"/><Relationship Id="rId29" Type="http://schemas.openxmlformats.org/officeDocument/2006/relationships/image" Target="../media/image45.svg"/><Relationship Id="rId41" Type="http://schemas.openxmlformats.org/officeDocument/2006/relationships/image" Target="../media/image57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11" Type="http://schemas.openxmlformats.org/officeDocument/2006/relationships/image" Target="../media/image27.svg"/><Relationship Id="rId24" Type="http://schemas.openxmlformats.org/officeDocument/2006/relationships/image" Target="../media/image40.png"/><Relationship Id="rId32" Type="http://schemas.openxmlformats.org/officeDocument/2006/relationships/image" Target="../media/image48.png"/><Relationship Id="rId37" Type="http://schemas.openxmlformats.org/officeDocument/2006/relationships/image" Target="../media/image53.png"/><Relationship Id="rId40" Type="http://schemas.openxmlformats.org/officeDocument/2006/relationships/image" Target="../media/image56.png"/><Relationship Id="rId5" Type="http://schemas.openxmlformats.org/officeDocument/2006/relationships/image" Target="../media/image21.svg"/><Relationship Id="rId15" Type="http://schemas.openxmlformats.org/officeDocument/2006/relationships/image" Target="../media/image31.svg"/><Relationship Id="rId23" Type="http://schemas.openxmlformats.org/officeDocument/2006/relationships/image" Target="../media/image39.png"/><Relationship Id="rId28" Type="http://schemas.openxmlformats.org/officeDocument/2006/relationships/image" Target="../media/image44.png"/><Relationship Id="rId36" Type="http://schemas.openxmlformats.org/officeDocument/2006/relationships/image" Target="../media/image52.png"/><Relationship Id="rId10" Type="http://schemas.openxmlformats.org/officeDocument/2006/relationships/image" Target="../media/image26.png"/><Relationship Id="rId19" Type="http://schemas.openxmlformats.org/officeDocument/2006/relationships/image" Target="../media/image35.svg"/><Relationship Id="rId31" Type="http://schemas.openxmlformats.org/officeDocument/2006/relationships/image" Target="../media/image47.svg"/><Relationship Id="rId4" Type="http://schemas.openxmlformats.org/officeDocument/2006/relationships/image" Target="../media/image20.png"/><Relationship Id="rId9" Type="http://schemas.openxmlformats.org/officeDocument/2006/relationships/image" Target="../media/image25.svg"/><Relationship Id="rId14" Type="http://schemas.openxmlformats.org/officeDocument/2006/relationships/image" Target="../media/image30.png"/><Relationship Id="rId22" Type="http://schemas.openxmlformats.org/officeDocument/2006/relationships/image" Target="../media/image38.png"/><Relationship Id="rId27" Type="http://schemas.openxmlformats.org/officeDocument/2006/relationships/image" Target="../media/image43.png"/><Relationship Id="rId30" Type="http://schemas.openxmlformats.org/officeDocument/2006/relationships/image" Target="../media/image46.png"/><Relationship Id="rId35" Type="http://schemas.openxmlformats.org/officeDocument/2006/relationships/image" Target="../media/image51.svg"/><Relationship Id="rId43" Type="http://schemas.openxmlformats.org/officeDocument/2006/relationships/image" Target="../media/image59.svg"/><Relationship Id="rId8" Type="http://schemas.openxmlformats.org/officeDocument/2006/relationships/image" Target="../media/image24.png"/><Relationship Id="rId3" Type="http://schemas.openxmlformats.org/officeDocument/2006/relationships/image" Target="../media/image9.svg"/><Relationship Id="rId12" Type="http://schemas.openxmlformats.org/officeDocument/2006/relationships/image" Target="../media/image28.png"/><Relationship Id="rId17" Type="http://schemas.openxmlformats.org/officeDocument/2006/relationships/image" Target="../media/image33.svg"/><Relationship Id="rId25" Type="http://schemas.openxmlformats.org/officeDocument/2006/relationships/image" Target="../media/image41.png"/><Relationship Id="rId33" Type="http://schemas.openxmlformats.org/officeDocument/2006/relationships/image" Target="../media/image49.svg"/><Relationship Id="rId38" Type="http://schemas.openxmlformats.org/officeDocument/2006/relationships/image" Target="../media/image5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svg"/><Relationship Id="rId13" Type="http://schemas.openxmlformats.org/officeDocument/2006/relationships/image" Target="../media/image66.gif"/><Relationship Id="rId3" Type="http://schemas.openxmlformats.org/officeDocument/2006/relationships/image" Target="../media/image9.svg"/><Relationship Id="rId7" Type="http://schemas.openxmlformats.org/officeDocument/2006/relationships/image" Target="../media/image60.png"/><Relationship Id="rId12" Type="http://schemas.openxmlformats.org/officeDocument/2006/relationships/image" Target="../media/image65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svg"/><Relationship Id="rId11" Type="http://schemas.openxmlformats.org/officeDocument/2006/relationships/image" Target="../media/image64.png"/><Relationship Id="rId5" Type="http://schemas.openxmlformats.org/officeDocument/2006/relationships/image" Target="../media/image44.png"/><Relationship Id="rId10" Type="http://schemas.openxmlformats.org/officeDocument/2006/relationships/image" Target="../media/image63.svg"/><Relationship Id="rId4" Type="http://schemas.openxmlformats.org/officeDocument/2006/relationships/image" Target="../media/image52.png"/><Relationship Id="rId9" Type="http://schemas.openxmlformats.org/officeDocument/2006/relationships/image" Target="../media/image6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14.svg"/><Relationship Id="rId3" Type="http://schemas.openxmlformats.org/officeDocument/2006/relationships/image" Target="../media/image59.svg"/><Relationship Id="rId7" Type="http://schemas.openxmlformats.org/officeDocument/2006/relationships/image" Target="../media/image68.svg"/><Relationship Id="rId12" Type="http://schemas.openxmlformats.org/officeDocument/2006/relationships/image" Target="../media/image13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11" Type="http://schemas.openxmlformats.org/officeDocument/2006/relationships/image" Target="../media/image70.svg"/><Relationship Id="rId5" Type="http://schemas.openxmlformats.org/officeDocument/2006/relationships/image" Target="../media/image9.svg"/><Relationship Id="rId10" Type="http://schemas.openxmlformats.org/officeDocument/2006/relationships/image" Target="../media/image69.png"/><Relationship Id="rId4" Type="http://schemas.openxmlformats.org/officeDocument/2006/relationships/image" Target="../media/image8.png"/><Relationship Id="rId9" Type="http://schemas.openxmlformats.org/officeDocument/2006/relationships/image" Target="../media/image55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49.svg"/><Relationship Id="rId18" Type="http://schemas.openxmlformats.org/officeDocument/2006/relationships/image" Target="../media/image80.svg"/><Relationship Id="rId3" Type="http://schemas.openxmlformats.org/officeDocument/2006/relationships/image" Target="../media/image9.svg"/><Relationship Id="rId7" Type="http://schemas.openxmlformats.org/officeDocument/2006/relationships/image" Target="../media/image55.svg"/><Relationship Id="rId12" Type="http://schemas.openxmlformats.org/officeDocument/2006/relationships/image" Target="../media/image75.png"/><Relationship Id="rId17" Type="http://schemas.openxmlformats.org/officeDocument/2006/relationships/image" Target="../media/image79.png"/><Relationship Id="rId2" Type="http://schemas.openxmlformats.org/officeDocument/2006/relationships/image" Target="../media/image8.png"/><Relationship Id="rId16" Type="http://schemas.openxmlformats.org/officeDocument/2006/relationships/image" Target="../media/image78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11" Type="http://schemas.openxmlformats.org/officeDocument/2006/relationships/image" Target="../media/image74.svg"/><Relationship Id="rId5" Type="http://schemas.openxmlformats.org/officeDocument/2006/relationships/image" Target="../media/image57.svg"/><Relationship Id="rId15" Type="http://schemas.openxmlformats.org/officeDocument/2006/relationships/image" Target="../media/image77.png"/><Relationship Id="rId10" Type="http://schemas.openxmlformats.org/officeDocument/2006/relationships/image" Target="../media/image73.png"/><Relationship Id="rId4" Type="http://schemas.openxmlformats.org/officeDocument/2006/relationships/image" Target="../media/image56.png"/><Relationship Id="rId9" Type="http://schemas.openxmlformats.org/officeDocument/2006/relationships/image" Target="../media/image72.png"/><Relationship Id="rId14" Type="http://schemas.openxmlformats.org/officeDocument/2006/relationships/image" Target="../media/image7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85.png"/><Relationship Id="rId3" Type="http://schemas.openxmlformats.org/officeDocument/2006/relationships/image" Target="../media/image9.svg"/><Relationship Id="rId7" Type="http://schemas.openxmlformats.org/officeDocument/2006/relationships/image" Target="../media/image49.svg"/><Relationship Id="rId12" Type="http://schemas.openxmlformats.org/officeDocument/2006/relationships/image" Target="../media/image8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11" Type="http://schemas.openxmlformats.org/officeDocument/2006/relationships/image" Target="../media/image83.svg"/><Relationship Id="rId5" Type="http://schemas.openxmlformats.org/officeDocument/2006/relationships/image" Target="../media/image47.svg"/><Relationship Id="rId15" Type="http://schemas.openxmlformats.org/officeDocument/2006/relationships/image" Target="../media/image80.svg"/><Relationship Id="rId10" Type="http://schemas.openxmlformats.org/officeDocument/2006/relationships/image" Target="../media/image82.png"/><Relationship Id="rId4" Type="http://schemas.openxmlformats.org/officeDocument/2006/relationships/image" Target="../media/image46.png"/><Relationship Id="rId9" Type="http://schemas.openxmlformats.org/officeDocument/2006/relationships/image" Target="../media/image51.svg"/><Relationship Id="rId14" Type="http://schemas.openxmlformats.org/officeDocument/2006/relationships/image" Target="../media/image7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B496B4D3-E911-45B5-23D9-9D56C6777787}"/>
              </a:ext>
            </a:extLst>
          </p:cNvPr>
          <p:cNvSpPr txBox="1"/>
          <p:nvPr/>
        </p:nvSpPr>
        <p:spPr>
          <a:xfrm>
            <a:off x="2533650" y="2172705"/>
            <a:ext cx="6811480" cy="40602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仿宋" panose="02010609060101010101" pitchFamily="49" charset="-122"/>
              </a:rPr>
              <a:t>A Best Practice on Search Engine System</a:t>
            </a:r>
          </a:p>
          <a:p>
            <a:pPr>
              <a:lnSpc>
                <a:spcPct val="150000"/>
              </a:lnSpc>
            </a:pPr>
            <a:endParaRPr lang="en-US" altLang="zh-CN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ea typeface="仿宋" panose="02010609060101010101" pitchFamily="49" charset="-122"/>
            </a:endParaRPr>
          </a:p>
          <a:p>
            <a:pPr>
              <a:lnSpc>
                <a:spcPct val="150000"/>
              </a:lnSpc>
            </a:pPr>
            <a:endParaRPr lang="en-US" altLang="zh-CN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ea typeface="仿宋" panose="02010609060101010101" pitchFamily="49" charset="-122"/>
            </a:endParaRPr>
          </a:p>
          <a:p>
            <a:pPr>
              <a:lnSpc>
                <a:spcPct val="150000"/>
              </a:lnSpc>
            </a:pPr>
            <a:endParaRPr lang="en-US" altLang="zh-CN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ea typeface="仿宋" panose="02010609060101010101" pitchFamily="49" charset="-122"/>
            </a:endParaRPr>
          </a:p>
          <a:p>
            <a:pPr>
              <a:lnSpc>
                <a:spcPct val="150000"/>
              </a:lnSpc>
            </a:pPr>
            <a:endParaRPr lang="en-US" altLang="zh-CN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ea typeface="仿宋" panose="02010609060101010101" pitchFamily="49" charset="-122"/>
            </a:endParaRPr>
          </a:p>
          <a:p>
            <a:pPr>
              <a:lnSpc>
                <a:spcPct val="150000"/>
              </a:lnSpc>
            </a:pPr>
            <a:endParaRPr lang="en-US" altLang="zh-CN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ea typeface="仿宋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仿宋" panose="02010609060101010101" pitchFamily="49" charset="-122"/>
              </a:rPr>
              <a:t>大数据应用开发课程设计作品</a:t>
            </a:r>
            <a:endParaRPr lang="en-US" altLang="zh-CN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ea typeface="仿宋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仿宋" panose="02010609060101010101" pitchFamily="49" charset="-122"/>
              </a:rPr>
              <a:t>➢ 团队：</a:t>
            </a:r>
            <a:r>
              <a:rPr lang="en-US" altLang="zh-CN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仿宋" panose="02010609060101010101" pitchFamily="49" charset="-122"/>
              </a:rPr>
              <a:t>The Seekers</a:t>
            </a:r>
            <a:r>
              <a:rPr lang="zh-CN" alt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仿宋" panose="02010609060101010101" pitchFamily="49" charset="-122"/>
              </a:rPr>
              <a:t>（付东源、谭斯谦）</a:t>
            </a:r>
            <a:endParaRPr lang="en-US" altLang="zh-CN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ea typeface="仿宋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仿宋" panose="02010609060101010101" pitchFamily="49" charset="-122"/>
              </a:rPr>
              <a:t>➢ 汇报人</a:t>
            </a:r>
            <a:r>
              <a:rPr lang="zh-CN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仿宋" panose="02010609060101010101" pitchFamily="49" charset="-122"/>
              </a:rPr>
              <a:t>：付东源</a:t>
            </a:r>
            <a:endParaRPr lang="en-US" altLang="zh-CN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ea typeface="仿宋" panose="02010609060101010101" pitchFamily="49" charset="-122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C9422E-33EA-8EF2-7B80-D9DCFCF74801}"/>
              </a:ext>
            </a:extLst>
          </p:cNvPr>
          <p:cNvSpPr txBox="1"/>
          <p:nvPr/>
        </p:nvSpPr>
        <p:spPr>
          <a:xfrm>
            <a:off x="9345130" y="6476699"/>
            <a:ext cx="27334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仿宋" panose="02010609060101010101" pitchFamily="49" charset="-122"/>
              </a:rPr>
              <a:t>By Team The Seekers 2022-06-06</a:t>
            </a:r>
            <a:endParaRPr lang="en-US" altLang="zh-CN" sz="105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ea typeface="仿宋" panose="02010609060101010101" pitchFamily="49" charset="-122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6D4D91F-6035-F2AF-64BF-44920D3AAF59}"/>
              </a:ext>
            </a:extLst>
          </p:cNvPr>
          <p:cNvGrpSpPr/>
          <p:nvPr/>
        </p:nvGrpSpPr>
        <p:grpSpPr>
          <a:xfrm>
            <a:off x="2533650" y="3059770"/>
            <a:ext cx="8593225" cy="1143042"/>
            <a:chOff x="2533650" y="3206995"/>
            <a:chExt cx="8593225" cy="1143042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A6EC6A08-505D-DD6B-0DFC-7CA41C558EB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48408" y="3206996"/>
              <a:ext cx="1948951" cy="1133477"/>
            </a:xfrm>
            <a:prstGeom prst="rect">
              <a:avLst/>
            </a:prstGeom>
            <a:ln w="127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  <a:reflection blurRad="6350" stA="50000" endA="300" endPos="38500" dist="50800" dir="5400000" sy="-100000" algn="bl" rotWithShape="0"/>
            </a:effectLst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76453BB9-9678-44BD-A905-5BF4F870F10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33650" y="3210331"/>
              <a:ext cx="1948951" cy="1133477"/>
            </a:xfrm>
            <a:prstGeom prst="rect">
              <a:avLst/>
            </a:prstGeom>
            <a:ln w="127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  <a:reflection blurRad="6350" stA="50000" endA="300" endPos="38500" dist="50800" dir="5400000" sy="-100000" algn="bl" rotWithShape="0"/>
            </a:effectLst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FD3B27B7-5E6C-6E78-CBC6-9F45F36C2CF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963166" y="3206995"/>
              <a:ext cx="1948951" cy="1133477"/>
            </a:xfrm>
            <a:prstGeom prst="rect">
              <a:avLst/>
            </a:prstGeom>
            <a:ln w="127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  <a:reflection blurRad="6350" stA="50000" endA="300" endPos="38500" dist="50800" dir="5400000" sy="-100000" algn="bl" rotWithShape="0"/>
            </a:effectLst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2FFA0C6E-A5F0-95D1-CAFC-45C6D2A92EE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177924" y="3216560"/>
              <a:ext cx="1948951" cy="1133477"/>
            </a:xfrm>
            <a:prstGeom prst="rect">
              <a:avLst/>
            </a:prstGeom>
            <a:ln w="127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  <a:reflection blurRad="6350" stA="50000" endA="300" endPos="38500" dist="50800" dir="5400000" sy="-100000" algn="bl" rotWithShape="0"/>
            </a:effectLst>
          </p:spPr>
        </p:pic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077D733C-1005-2C83-6381-A6ECD9CEEF5A}"/>
              </a:ext>
            </a:extLst>
          </p:cNvPr>
          <p:cNvSpPr/>
          <p:nvPr/>
        </p:nvSpPr>
        <p:spPr>
          <a:xfrm rot="5400000">
            <a:off x="-2074047" y="2793732"/>
            <a:ext cx="6858001" cy="1270535"/>
          </a:xfrm>
          <a:prstGeom prst="rect">
            <a:avLst/>
          </a:prstGeom>
          <a:gradFill flip="none" rotWithShape="1">
            <a:gsLst>
              <a:gs pos="4000">
                <a:schemeClr val="bg2">
                  <a:tint val="96000"/>
                  <a:shade val="100000"/>
                  <a:hueMod val="270000"/>
                  <a:satMod val="200000"/>
                  <a:lumMod val="128000"/>
                  <a:alpha val="0"/>
                </a:schemeClr>
              </a:gs>
              <a:gs pos="100000">
                <a:srgbClr val="B62606"/>
              </a:gs>
              <a:gs pos="36000">
                <a:srgbClr val="E25E16"/>
              </a:gs>
            </a:gsLst>
            <a:lin ang="108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zh-CN" altLang="en-US" sz="4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601D729-32C1-719B-A9EC-DDA16D96D117}"/>
              </a:ext>
            </a:extLst>
          </p:cNvPr>
          <p:cNvSpPr/>
          <p:nvPr/>
        </p:nvSpPr>
        <p:spPr>
          <a:xfrm>
            <a:off x="0" y="702644"/>
            <a:ext cx="12191999" cy="1270535"/>
          </a:xfrm>
          <a:prstGeom prst="rect">
            <a:avLst/>
          </a:prstGeom>
          <a:gradFill flip="none" rotWithShape="1">
            <a:gsLst>
              <a:gs pos="13000">
                <a:schemeClr val="bg2">
                  <a:tint val="96000"/>
                  <a:shade val="100000"/>
                  <a:hueMod val="270000"/>
                  <a:satMod val="200000"/>
                  <a:lumMod val="128000"/>
                  <a:alpha val="0"/>
                </a:schemeClr>
              </a:gs>
              <a:gs pos="100000">
                <a:srgbClr val="A92305"/>
              </a:gs>
              <a:gs pos="36000">
                <a:srgbClr val="EA6F1C"/>
              </a:gs>
            </a:gsLst>
            <a:lin ang="108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zh-CN" altLang="en-US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</a:rPr>
              <a:t>        搜索引擎系统最佳实践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8E2C3E1-BE76-96B7-B0E6-4EF2DEC8CBB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686" y="702644"/>
            <a:ext cx="1270536" cy="127053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8EC99571-8AC3-7FA8-4D75-B0E7466BECF8}"/>
              </a:ext>
            </a:extLst>
          </p:cNvPr>
          <p:cNvSpPr txBox="1"/>
          <p:nvPr/>
        </p:nvSpPr>
        <p:spPr>
          <a:xfrm>
            <a:off x="886690" y="2287519"/>
            <a:ext cx="27432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 panose="020B0502040204020203" pitchFamily="34" charset="0"/>
              </a:rPr>
              <a:t>Seeker</a:t>
            </a:r>
            <a:endParaRPr lang="zh-CN" altLang="en-US" sz="3200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SemiBold SemiConden" panose="020B0502040204020203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1F49835-D8D2-8325-F342-11A271584461}"/>
              </a:ext>
            </a:extLst>
          </p:cNvPr>
          <p:cNvSpPr txBox="1"/>
          <p:nvPr/>
        </p:nvSpPr>
        <p:spPr>
          <a:xfrm>
            <a:off x="1369289" y="3262879"/>
            <a:ext cx="27432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 panose="020B0502040204020203" pitchFamily="34" charset="0"/>
              </a:rPr>
              <a:t>Search</a:t>
            </a:r>
            <a:endParaRPr lang="zh-CN" altLang="en-US" sz="3200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SemiBold SemiConden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05786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46BE8AE4-F471-FD4E-6EAB-7A9B73FFBFD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36" t="5000" r="4036" b="5139"/>
          <a:stretch/>
        </p:blipFill>
        <p:spPr>
          <a:xfrm>
            <a:off x="4158273" y="342900"/>
            <a:ext cx="7658100" cy="61626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6DE2D91F-F785-216B-B3D5-FAC53DBE94E5}"/>
              </a:ext>
            </a:extLst>
          </p:cNvPr>
          <p:cNvSpPr/>
          <p:nvPr/>
        </p:nvSpPr>
        <p:spPr>
          <a:xfrm flipV="1">
            <a:off x="4320198" y="788029"/>
            <a:ext cx="4781549" cy="1934468"/>
          </a:xfrm>
          <a:prstGeom prst="roundRect">
            <a:avLst>
              <a:gd name="adj" fmla="val 2052"/>
            </a:avLst>
          </a:prstGeom>
          <a:noFill/>
          <a:ln w="9525">
            <a:solidFill>
              <a:schemeClr val="bg1"/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EDCA8D2B-8DD1-D643-4C9D-4F63FE4112B1}"/>
              </a:ext>
            </a:extLst>
          </p:cNvPr>
          <p:cNvSpPr/>
          <p:nvPr/>
        </p:nvSpPr>
        <p:spPr>
          <a:xfrm>
            <a:off x="7308556" y="680835"/>
            <a:ext cx="1334273" cy="244428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A6D1B"/>
              </a:gs>
              <a:gs pos="100000">
                <a:srgbClr val="DA5C15"/>
              </a:gs>
            </a:gsLst>
            <a:lin ang="10800000" scaled="1"/>
          </a:gradFill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b="1" kern="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suggest</a:t>
            </a:r>
            <a:endParaRPr lang="zh-CN" altLang="en-US" sz="1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ea typeface="等线" panose="02010600030101010101" pitchFamily="2" charset="-122"/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EB70ACCA-D9EE-B3DD-1191-1E605AFD020E}"/>
              </a:ext>
            </a:extLst>
          </p:cNvPr>
          <p:cNvSpPr/>
          <p:nvPr/>
        </p:nvSpPr>
        <p:spPr>
          <a:xfrm flipV="1">
            <a:off x="4320198" y="2828119"/>
            <a:ext cx="7267575" cy="3520293"/>
          </a:xfrm>
          <a:prstGeom prst="roundRect">
            <a:avLst>
              <a:gd name="adj" fmla="val 2052"/>
            </a:avLst>
          </a:prstGeom>
          <a:noFill/>
          <a:ln w="9525">
            <a:solidFill>
              <a:schemeClr val="bg1"/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A613D2CB-B496-1420-B1E0-EAFC126B802C}"/>
              </a:ext>
            </a:extLst>
          </p:cNvPr>
          <p:cNvSpPr/>
          <p:nvPr/>
        </p:nvSpPr>
        <p:spPr>
          <a:xfrm>
            <a:off x="9791923" y="2722497"/>
            <a:ext cx="1334273" cy="244428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A6D1B"/>
              </a:gs>
              <a:gs pos="100000">
                <a:srgbClr val="DA5C15"/>
              </a:gs>
            </a:gsLst>
            <a:lin ang="10800000" scaled="1"/>
          </a:gradFill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b="1" kern="1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search_result</a:t>
            </a:r>
            <a:endParaRPr lang="zh-CN" altLang="en-US" sz="1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ea typeface="等线" panose="02010600030101010101" pitchFamily="2" charset="-122"/>
            </a:endParaRPr>
          </a:p>
        </p:txBody>
      </p:sp>
      <p:sp>
        <p:nvSpPr>
          <p:cNvPr id="27" name="Parallelogram 26">
            <a:extLst>
              <a:ext uri="{FF2B5EF4-FFF2-40B4-BE49-F238E27FC236}">
                <a16:creationId xmlns:a16="http://schemas.microsoft.com/office/drawing/2014/main" id="{A1060575-73FE-7875-AD5D-A3DF2FCE2880}"/>
              </a:ext>
            </a:extLst>
          </p:cNvPr>
          <p:cNvSpPr/>
          <p:nvPr/>
        </p:nvSpPr>
        <p:spPr>
          <a:xfrm>
            <a:off x="6438830" y="6213505"/>
            <a:ext cx="3096985" cy="266924"/>
          </a:xfrm>
          <a:prstGeom prst="parallelogram">
            <a:avLst/>
          </a:prstGeom>
          <a:gradFill>
            <a:gsLst>
              <a:gs pos="0">
                <a:srgbClr val="DA6D1B"/>
              </a:gs>
              <a:gs pos="100000">
                <a:srgbClr val="DA5C15"/>
              </a:gs>
            </a:gsLst>
            <a:lin ang="10800000" scaled="1"/>
          </a:gradFill>
          <a:ln w="28575"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等线" panose="02010600030101010101" pitchFamily="2" charset="-122"/>
              </a:rPr>
              <a:t>应用服务器接口请求</a:t>
            </a:r>
            <a:r>
              <a:rPr lang="en-US" altLang="zh-CN" sz="1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等线" panose="02010600030101010101" pitchFamily="2" charset="-122"/>
              </a:rPr>
              <a:t>URL</a:t>
            </a:r>
            <a:r>
              <a:rPr lang="zh-CN" altLang="en-US" sz="1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等线" panose="02010600030101010101" pitchFamily="2" charset="-122"/>
              </a:rPr>
              <a:t>及返回数据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68C3AB3-8528-4261-535A-9942B0FA0CC2}"/>
              </a:ext>
            </a:extLst>
          </p:cNvPr>
          <p:cNvGrpSpPr/>
          <p:nvPr/>
        </p:nvGrpSpPr>
        <p:grpSpPr>
          <a:xfrm>
            <a:off x="486116" y="469227"/>
            <a:ext cx="2834599" cy="615906"/>
            <a:chOff x="4692356" y="2423156"/>
            <a:chExt cx="2665315" cy="579124"/>
          </a:xfrm>
        </p:grpSpPr>
        <p:sp>
          <p:nvSpPr>
            <p:cNvPr id="22" name="Parallelogram 9">
              <a:extLst>
                <a:ext uri="{FF2B5EF4-FFF2-40B4-BE49-F238E27FC236}">
                  <a16:creationId xmlns:a16="http://schemas.microsoft.com/office/drawing/2014/main" id="{76450108-6BFC-14CD-576A-DBA24F892D50}"/>
                </a:ext>
              </a:extLst>
            </p:cNvPr>
            <p:cNvSpPr/>
            <p:nvPr/>
          </p:nvSpPr>
          <p:spPr>
            <a:xfrm>
              <a:off x="4692356" y="2423156"/>
              <a:ext cx="2203744" cy="529594"/>
            </a:xfrm>
            <a:custGeom>
              <a:avLst/>
              <a:gdLst>
                <a:gd name="connsiteX0" fmla="*/ 0 w 2095500"/>
                <a:gd name="connsiteY0" fmla="*/ 529589 h 529589"/>
                <a:gd name="connsiteX1" fmla="*/ 132397 w 2095500"/>
                <a:gd name="connsiteY1" fmla="*/ 0 h 529589"/>
                <a:gd name="connsiteX2" fmla="*/ 2095500 w 2095500"/>
                <a:gd name="connsiteY2" fmla="*/ 0 h 529589"/>
                <a:gd name="connsiteX3" fmla="*/ 1963103 w 2095500"/>
                <a:gd name="connsiteY3" fmla="*/ 529589 h 529589"/>
                <a:gd name="connsiteX4" fmla="*/ 0 w 2095500"/>
                <a:gd name="connsiteY4" fmla="*/ 529589 h 529589"/>
                <a:gd name="connsiteX0" fmla="*/ 0 w 1969293"/>
                <a:gd name="connsiteY0" fmla="*/ 529589 h 529589"/>
                <a:gd name="connsiteX1" fmla="*/ 6190 w 1969293"/>
                <a:gd name="connsiteY1" fmla="*/ 0 h 529589"/>
                <a:gd name="connsiteX2" fmla="*/ 1969293 w 1969293"/>
                <a:gd name="connsiteY2" fmla="*/ 0 h 529589"/>
                <a:gd name="connsiteX3" fmla="*/ 1836896 w 1969293"/>
                <a:gd name="connsiteY3" fmla="*/ 529589 h 529589"/>
                <a:gd name="connsiteX4" fmla="*/ 0 w 1969293"/>
                <a:gd name="connsiteY4" fmla="*/ 529589 h 529589"/>
                <a:gd name="connsiteX0" fmla="*/ 134471 w 2103764"/>
                <a:gd name="connsiteY0" fmla="*/ 529589 h 529589"/>
                <a:gd name="connsiteX1" fmla="*/ 140661 w 2103764"/>
                <a:gd name="connsiteY1" fmla="*/ 0 h 529589"/>
                <a:gd name="connsiteX2" fmla="*/ 2103764 w 2103764"/>
                <a:gd name="connsiteY2" fmla="*/ 0 h 529589"/>
                <a:gd name="connsiteX3" fmla="*/ 1971367 w 2103764"/>
                <a:gd name="connsiteY3" fmla="*/ 529589 h 529589"/>
                <a:gd name="connsiteX4" fmla="*/ 134471 w 2103764"/>
                <a:gd name="connsiteY4" fmla="*/ 529589 h 529589"/>
                <a:gd name="connsiteX0" fmla="*/ 242619 w 2211912"/>
                <a:gd name="connsiteY0" fmla="*/ 529589 h 529589"/>
                <a:gd name="connsiteX1" fmla="*/ 248809 w 2211912"/>
                <a:gd name="connsiteY1" fmla="*/ 0 h 529589"/>
                <a:gd name="connsiteX2" fmla="*/ 2211912 w 2211912"/>
                <a:gd name="connsiteY2" fmla="*/ 0 h 529589"/>
                <a:gd name="connsiteX3" fmla="*/ 2079515 w 2211912"/>
                <a:gd name="connsiteY3" fmla="*/ 529589 h 529589"/>
                <a:gd name="connsiteX4" fmla="*/ 242619 w 2211912"/>
                <a:gd name="connsiteY4" fmla="*/ 529589 h 529589"/>
                <a:gd name="connsiteX0" fmla="*/ 227302 w 2196595"/>
                <a:gd name="connsiteY0" fmla="*/ 529589 h 529589"/>
                <a:gd name="connsiteX1" fmla="*/ 233492 w 2196595"/>
                <a:gd name="connsiteY1" fmla="*/ 0 h 529589"/>
                <a:gd name="connsiteX2" fmla="*/ 2196595 w 2196595"/>
                <a:gd name="connsiteY2" fmla="*/ 0 h 529589"/>
                <a:gd name="connsiteX3" fmla="*/ 2064198 w 2196595"/>
                <a:gd name="connsiteY3" fmla="*/ 529589 h 529589"/>
                <a:gd name="connsiteX4" fmla="*/ 227302 w 2196595"/>
                <a:gd name="connsiteY4" fmla="*/ 529589 h 529589"/>
                <a:gd name="connsiteX0" fmla="*/ 234451 w 2203744"/>
                <a:gd name="connsiteY0" fmla="*/ 529594 h 529594"/>
                <a:gd name="connsiteX1" fmla="*/ 240641 w 2203744"/>
                <a:gd name="connsiteY1" fmla="*/ 5 h 529594"/>
                <a:gd name="connsiteX2" fmla="*/ 2203744 w 2203744"/>
                <a:gd name="connsiteY2" fmla="*/ 5 h 529594"/>
                <a:gd name="connsiteX3" fmla="*/ 2071347 w 2203744"/>
                <a:gd name="connsiteY3" fmla="*/ 529594 h 529594"/>
                <a:gd name="connsiteX4" fmla="*/ 234451 w 2203744"/>
                <a:gd name="connsiteY4" fmla="*/ 529594 h 529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03744" h="529594">
                  <a:moveTo>
                    <a:pt x="234451" y="529594"/>
                  </a:moveTo>
                  <a:cubicBezTo>
                    <a:pt x="-70667" y="529276"/>
                    <a:pt x="-87653" y="-2059"/>
                    <a:pt x="240641" y="5"/>
                  </a:cubicBezTo>
                  <a:lnTo>
                    <a:pt x="2203744" y="5"/>
                  </a:lnTo>
                  <a:lnTo>
                    <a:pt x="2071347" y="529594"/>
                  </a:lnTo>
                  <a:lnTo>
                    <a:pt x="234451" y="529594"/>
                  </a:lnTo>
                  <a:close/>
                </a:path>
              </a:pathLst>
            </a:custGeom>
            <a:gradFill>
              <a:gsLst>
                <a:gs pos="0">
                  <a:srgbClr val="DA6D1B">
                    <a:alpha val="0"/>
                  </a:srgbClr>
                </a:gs>
                <a:gs pos="100000">
                  <a:srgbClr val="DA5C15"/>
                </a:gs>
              </a:gsLst>
              <a:lin ang="10800000" scaled="1"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Parallelogram 22">
              <a:extLst>
                <a:ext uri="{FF2B5EF4-FFF2-40B4-BE49-F238E27FC236}">
                  <a16:creationId xmlns:a16="http://schemas.microsoft.com/office/drawing/2014/main" id="{F0F0C26C-B1E4-5FD7-6DDA-E9757FAFF21B}"/>
                </a:ext>
              </a:extLst>
            </p:cNvPr>
            <p:cNvSpPr/>
            <p:nvPr/>
          </p:nvSpPr>
          <p:spPr>
            <a:xfrm>
              <a:off x="5266849" y="2522221"/>
              <a:ext cx="2090822" cy="480059"/>
            </a:xfrm>
            <a:prstGeom prst="parallelogram">
              <a:avLst/>
            </a:prstGeom>
            <a:gradFill>
              <a:gsLst>
                <a:gs pos="0">
                  <a:srgbClr val="DA6D1B"/>
                </a:gs>
                <a:gs pos="100000">
                  <a:srgbClr val="DA5C15"/>
                </a:gs>
              </a:gsLst>
              <a:lin ang="10800000" scaled="1"/>
            </a:gradFill>
            <a:ln w="28575">
              <a:solidFill>
                <a:schemeClr val="bg1">
                  <a:lumMod val="9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spc="6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方正大标宋简体" panose="02000000000000000000" pitchFamily="2" charset="-122"/>
                  <a:ea typeface="方正大标宋简体" panose="02000000000000000000" pitchFamily="2" charset="-122"/>
                </a:rPr>
                <a:t>结果呈现</a:t>
              </a:r>
            </a:p>
          </p:txBody>
        </p:sp>
        <p:pic>
          <p:nvPicPr>
            <p:cNvPr id="24" name="Graphic 23" descr="Magnifying glass">
              <a:extLst>
                <a:ext uri="{FF2B5EF4-FFF2-40B4-BE49-F238E27FC236}">
                  <a16:creationId xmlns:a16="http://schemas.microsoft.com/office/drawing/2014/main" id="{6C698159-9665-1BA2-58E8-E3187F129D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791076" y="2464118"/>
              <a:ext cx="439102" cy="43910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pic>
        <p:nvPicPr>
          <p:cNvPr id="33" name="Picture 32">
            <a:extLst>
              <a:ext uri="{FF2B5EF4-FFF2-40B4-BE49-F238E27FC236}">
                <a16:creationId xmlns:a16="http://schemas.microsoft.com/office/drawing/2014/main" id="{37A10C23-6330-7149-78A0-0D2FFCFA659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171" y="1449552"/>
            <a:ext cx="3498934" cy="1900551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18567362-E31C-6C68-6093-FA0ED8322DB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6810" y="3988386"/>
            <a:ext cx="3495656" cy="1900551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8" name="Parallelogram 37">
            <a:extLst>
              <a:ext uri="{FF2B5EF4-FFF2-40B4-BE49-F238E27FC236}">
                <a16:creationId xmlns:a16="http://schemas.microsoft.com/office/drawing/2014/main" id="{92F5EF92-E26E-ABB4-125E-2BD8DC54567C}"/>
              </a:ext>
            </a:extLst>
          </p:cNvPr>
          <p:cNvSpPr/>
          <p:nvPr/>
        </p:nvSpPr>
        <p:spPr>
          <a:xfrm>
            <a:off x="832688" y="5755475"/>
            <a:ext cx="3096985" cy="266924"/>
          </a:xfrm>
          <a:prstGeom prst="parallelogram">
            <a:avLst/>
          </a:prstGeom>
          <a:gradFill>
            <a:gsLst>
              <a:gs pos="0">
                <a:srgbClr val="DA6D1B"/>
              </a:gs>
              <a:gs pos="100000">
                <a:srgbClr val="DA5C15"/>
              </a:gs>
            </a:gsLst>
            <a:lin ang="10800000" scaled="1"/>
          </a:gradFill>
          <a:ln w="28575"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等线" panose="02010600030101010101" pitchFamily="2" charset="-122"/>
              </a:rPr>
              <a:t>搜索记录、搜索结果分页</a:t>
            </a:r>
          </a:p>
        </p:txBody>
      </p:sp>
      <p:sp>
        <p:nvSpPr>
          <p:cNvPr id="39" name="Parallelogram 38">
            <a:extLst>
              <a:ext uri="{FF2B5EF4-FFF2-40B4-BE49-F238E27FC236}">
                <a16:creationId xmlns:a16="http://schemas.microsoft.com/office/drawing/2014/main" id="{A72BFB97-7A1E-D2E8-C83E-6022257A4EEC}"/>
              </a:ext>
            </a:extLst>
          </p:cNvPr>
          <p:cNvSpPr/>
          <p:nvPr/>
        </p:nvSpPr>
        <p:spPr>
          <a:xfrm>
            <a:off x="776145" y="3216641"/>
            <a:ext cx="3096985" cy="266924"/>
          </a:xfrm>
          <a:prstGeom prst="parallelogram">
            <a:avLst/>
          </a:prstGeom>
          <a:gradFill>
            <a:gsLst>
              <a:gs pos="0">
                <a:srgbClr val="DA6D1B"/>
              </a:gs>
              <a:gs pos="100000">
                <a:srgbClr val="DA5C15"/>
              </a:gs>
            </a:gsLst>
            <a:lin ang="10800000" scaled="1"/>
          </a:gradFill>
          <a:ln w="28575"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等线" panose="02010600030101010101" pitchFamily="2" charset="-122"/>
              </a:rPr>
              <a:t>搜索提示、搜索结果高亮、跳转</a:t>
            </a:r>
          </a:p>
        </p:txBody>
      </p:sp>
    </p:spTree>
    <p:extLst>
      <p:ext uri="{BB962C8B-B14F-4D97-AF65-F5344CB8AC3E}">
        <p14:creationId xmlns:p14="http://schemas.microsoft.com/office/powerpoint/2010/main" val="22324367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A68C3AB3-8528-4261-535A-9942B0FA0CC2}"/>
              </a:ext>
            </a:extLst>
          </p:cNvPr>
          <p:cNvGrpSpPr/>
          <p:nvPr/>
        </p:nvGrpSpPr>
        <p:grpSpPr>
          <a:xfrm>
            <a:off x="486116" y="469227"/>
            <a:ext cx="2834599" cy="615906"/>
            <a:chOff x="4692356" y="2423156"/>
            <a:chExt cx="2665315" cy="579124"/>
          </a:xfrm>
        </p:grpSpPr>
        <p:sp>
          <p:nvSpPr>
            <p:cNvPr id="22" name="Parallelogram 9">
              <a:extLst>
                <a:ext uri="{FF2B5EF4-FFF2-40B4-BE49-F238E27FC236}">
                  <a16:creationId xmlns:a16="http://schemas.microsoft.com/office/drawing/2014/main" id="{76450108-6BFC-14CD-576A-DBA24F892D50}"/>
                </a:ext>
              </a:extLst>
            </p:cNvPr>
            <p:cNvSpPr/>
            <p:nvPr/>
          </p:nvSpPr>
          <p:spPr>
            <a:xfrm>
              <a:off x="4692356" y="2423156"/>
              <a:ext cx="2203744" cy="529594"/>
            </a:xfrm>
            <a:custGeom>
              <a:avLst/>
              <a:gdLst>
                <a:gd name="connsiteX0" fmla="*/ 0 w 2095500"/>
                <a:gd name="connsiteY0" fmla="*/ 529589 h 529589"/>
                <a:gd name="connsiteX1" fmla="*/ 132397 w 2095500"/>
                <a:gd name="connsiteY1" fmla="*/ 0 h 529589"/>
                <a:gd name="connsiteX2" fmla="*/ 2095500 w 2095500"/>
                <a:gd name="connsiteY2" fmla="*/ 0 h 529589"/>
                <a:gd name="connsiteX3" fmla="*/ 1963103 w 2095500"/>
                <a:gd name="connsiteY3" fmla="*/ 529589 h 529589"/>
                <a:gd name="connsiteX4" fmla="*/ 0 w 2095500"/>
                <a:gd name="connsiteY4" fmla="*/ 529589 h 529589"/>
                <a:gd name="connsiteX0" fmla="*/ 0 w 1969293"/>
                <a:gd name="connsiteY0" fmla="*/ 529589 h 529589"/>
                <a:gd name="connsiteX1" fmla="*/ 6190 w 1969293"/>
                <a:gd name="connsiteY1" fmla="*/ 0 h 529589"/>
                <a:gd name="connsiteX2" fmla="*/ 1969293 w 1969293"/>
                <a:gd name="connsiteY2" fmla="*/ 0 h 529589"/>
                <a:gd name="connsiteX3" fmla="*/ 1836896 w 1969293"/>
                <a:gd name="connsiteY3" fmla="*/ 529589 h 529589"/>
                <a:gd name="connsiteX4" fmla="*/ 0 w 1969293"/>
                <a:gd name="connsiteY4" fmla="*/ 529589 h 529589"/>
                <a:gd name="connsiteX0" fmla="*/ 134471 w 2103764"/>
                <a:gd name="connsiteY0" fmla="*/ 529589 h 529589"/>
                <a:gd name="connsiteX1" fmla="*/ 140661 w 2103764"/>
                <a:gd name="connsiteY1" fmla="*/ 0 h 529589"/>
                <a:gd name="connsiteX2" fmla="*/ 2103764 w 2103764"/>
                <a:gd name="connsiteY2" fmla="*/ 0 h 529589"/>
                <a:gd name="connsiteX3" fmla="*/ 1971367 w 2103764"/>
                <a:gd name="connsiteY3" fmla="*/ 529589 h 529589"/>
                <a:gd name="connsiteX4" fmla="*/ 134471 w 2103764"/>
                <a:gd name="connsiteY4" fmla="*/ 529589 h 529589"/>
                <a:gd name="connsiteX0" fmla="*/ 242619 w 2211912"/>
                <a:gd name="connsiteY0" fmla="*/ 529589 h 529589"/>
                <a:gd name="connsiteX1" fmla="*/ 248809 w 2211912"/>
                <a:gd name="connsiteY1" fmla="*/ 0 h 529589"/>
                <a:gd name="connsiteX2" fmla="*/ 2211912 w 2211912"/>
                <a:gd name="connsiteY2" fmla="*/ 0 h 529589"/>
                <a:gd name="connsiteX3" fmla="*/ 2079515 w 2211912"/>
                <a:gd name="connsiteY3" fmla="*/ 529589 h 529589"/>
                <a:gd name="connsiteX4" fmla="*/ 242619 w 2211912"/>
                <a:gd name="connsiteY4" fmla="*/ 529589 h 529589"/>
                <a:gd name="connsiteX0" fmla="*/ 227302 w 2196595"/>
                <a:gd name="connsiteY0" fmla="*/ 529589 h 529589"/>
                <a:gd name="connsiteX1" fmla="*/ 233492 w 2196595"/>
                <a:gd name="connsiteY1" fmla="*/ 0 h 529589"/>
                <a:gd name="connsiteX2" fmla="*/ 2196595 w 2196595"/>
                <a:gd name="connsiteY2" fmla="*/ 0 h 529589"/>
                <a:gd name="connsiteX3" fmla="*/ 2064198 w 2196595"/>
                <a:gd name="connsiteY3" fmla="*/ 529589 h 529589"/>
                <a:gd name="connsiteX4" fmla="*/ 227302 w 2196595"/>
                <a:gd name="connsiteY4" fmla="*/ 529589 h 529589"/>
                <a:gd name="connsiteX0" fmla="*/ 234451 w 2203744"/>
                <a:gd name="connsiteY0" fmla="*/ 529594 h 529594"/>
                <a:gd name="connsiteX1" fmla="*/ 240641 w 2203744"/>
                <a:gd name="connsiteY1" fmla="*/ 5 h 529594"/>
                <a:gd name="connsiteX2" fmla="*/ 2203744 w 2203744"/>
                <a:gd name="connsiteY2" fmla="*/ 5 h 529594"/>
                <a:gd name="connsiteX3" fmla="*/ 2071347 w 2203744"/>
                <a:gd name="connsiteY3" fmla="*/ 529594 h 529594"/>
                <a:gd name="connsiteX4" fmla="*/ 234451 w 2203744"/>
                <a:gd name="connsiteY4" fmla="*/ 529594 h 529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03744" h="529594">
                  <a:moveTo>
                    <a:pt x="234451" y="529594"/>
                  </a:moveTo>
                  <a:cubicBezTo>
                    <a:pt x="-70667" y="529276"/>
                    <a:pt x="-87653" y="-2059"/>
                    <a:pt x="240641" y="5"/>
                  </a:cubicBezTo>
                  <a:lnTo>
                    <a:pt x="2203744" y="5"/>
                  </a:lnTo>
                  <a:lnTo>
                    <a:pt x="2071347" y="529594"/>
                  </a:lnTo>
                  <a:lnTo>
                    <a:pt x="234451" y="529594"/>
                  </a:lnTo>
                  <a:close/>
                </a:path>
              </a:pathLst>
            </a:custGeom>
            <a:gradFill>
              <a:gsLst>
                <a:gs pos="0">
                  <a:srgbClr val="DA6D1B">
                    <a:alpha val="0"/>
                  </a:srgbClr>
                </a:gs>
                <a:gs pos="100000">
                  <a:srgbClr val="DA5C15"/>
                </a:gs>
              </a:gsLst>
              <a:lin ang="10800000" scaled="1"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Parallelogram 22">
              <a:extLst>
                <a:ext uri="{FF2B5EF4-FFF2-40B4-BE49-F238E27FC236}">
                  <a16:creationId xmlns:a16="http://schemas.microsoft.com/office/drawing/2014/main" id="{F0F0C26C-B1E4-5FD7-6DDA-E9757FAFF21B}"/>
                </a:ext>
              </a:extLst>
            </p:cNvPr>
            <p:cNvSpPr/>
            <p:nvPr/>
          </p:nvSpPr>
          <p:spPr>
            <a:xfrm>
              <a:off x="5266849" y="2522221"/>
              <a:ext cx="2090822" cy="480059"/>
            </a:xfrm>
            <a:prstGeom prst="parallelogram">
              <a:avLst/>
            </a:prstGeom>
            <a:gradFill>
              <a:gsLst>
                <a:gs pos="0">
                  <a:srgbClr val="DA6D1B"/>
                </a:gs>
                <a:gs pos="100000">
                  <a:srgbClr val="DA5C15"/>
                </a:gs>
              </a:gsLst>
              <a:lin ang="10800000" scaled="1"/>
            </a:gradFill>
            <a:ln w="28575">
              <a:solidFill>
                <a:schemeClr val="bg1">
                  <a:lumMod val="9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spc="6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方正大标宋简体" panose="02000000000000000000" pitchFamily="2" charset="-122"/>
                  <a:ea typeface="方正大标宋简体" panose="02000000000000000000" pitchFamily="2" charset="-122"/>
                </a:rPr>
                <a:t>项目总结</a:t>
              </a:r>
            </a:p>
          </p:txBody>
        </p:sp>
        <p:pic>
          <p:nvPicPr>
            <p:cNvPr id="24" name="Graphic 23" descr="Magnifying glass">
              <a:extLst>
                <a:ext uri="{FF2B5EF4-FFF2-40B4-BE49-F238E27FC236}">
                  <a16:creationId xmlns:a16="http://schemas.microsoft.com/office/drawing/2014/main" id="{6C698159-9665-1BA2-58E8-E3187F129D7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791076" y="2464118"/>
              <a:ext cx="439102" cy="43910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F20E4DB2-4E98-7225-C064-9EF2EA91F12A}"/>
              </a:ext>
            </a:extLst>
          </p:cNvPr>
          <p:cNvSpPr txBox="1"/>
          <p:nvPr/>
        </p:nvSpPr>
        <p:spPr>
          <a:xfrm>
            <a:off x="882044" y="1901900"/>
            <a:ext cx="10204044" cy="24036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kern="1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➢ </a:t>
            </a:r>
            <a:r>
              <a:rPr lang="zh-CN" altLang="en-US" b="1" kern="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技术</a:t>
            </a:r>
            <a:endParaRPr lang="en-US" altLang="zh-CN" b="1" kern="1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600" kern="1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    </a:t>
            </a:r>
            <a:r>
              <a:rPr lang="en-US" altLang="zh-CN" sz="1600" kern="1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scrapy + MySQL + ES + ES-Head + Django + Vue</a:t>
            </a:r>
            <a:r>
              <a:rPr lang="zh-CN" altLang="en-US" sz="1600" kern="1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，</a:t>
            </a:r>
            <a:r>
              <a:rPr lang="zh-CN" altLang="en-US" sz="1600" b="1" kern="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广泛应用主流技术</a:t>
            </a:r>
            <a:r>
              <a:rPr lang="zh-CN" altLang="en-US" sz="1600" kern="1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，构建</a:t>
            </a:r>
            <a:r>
              <a:rPr lang="zh-CN" altLang="en-US" sz="1600" b="1" kern="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可靠而强大</a:t>
            </a:r>
            <a:r>
              <a:rPr lang="zh-CN" altLang="en-US" sz="1600" kern="1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的搜索引擎</a:t>
            </a:r>
            <a:endParaRPr lang="en-US" altLang="zh-CN" sz="1600" kern="100" dirty="0"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800" kern="1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➢ </a:t>
            </a:r>
            <a:r>
              <a:rPr lang="zh-CN" altLang="en-US" sz="1800" b="1" kern="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功能</a:t>
            </a:r>
            <a:endParaRPr lang="en-US" altLang="zh-CN" sz="1800" b="1" kern="1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600" kern="1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    融通前后端知识，打通</a:t>
            </a:r>
            <a:r>
              <a:rPr lang="zh-CN" altLang="en-US" sz="1600" b="1" kern="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数据爬取、索引入库、用户检索、结果呈现</a:t>
            </a:r>
            <a:r>
              <a:rPr lang="zh-CN" altLang="en-US" sz="1600" kern="1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四大功能，构建</a:t>
            </a:r>
            <a:r>
              <a:rPr lang="zh-CN" altLang="en-US" sz="1600" b="1" kern="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简单而实用</a:t>
            </a:r>
            <a:r>
              <a:rPr lang="zh-CN" altLang="en-US" sz="1600" kern="1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的搜索引擎</a:t>
            </a:r>
            <a:endParaRPr lang="en-US" altLang="zh-CN" sz="1600" kern="100" dirty="0"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800" kern="1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➢ </a:t>
            </a:r>
            <a:r>
              <a:rPr lang="zh-CN" altLang="en-US" sz="1800" b="1" kern="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设计</a:t>
            </a:r>
          </a:p>
          <a:p>
            <a:pPr>
              <a:lnSpc>
                <a:spcPct val="150000"/>
              </a:lnSpc>
            </a:pPr>
            <a:r>
              <a:rPr lang="zh-CN" altLang="en-US" sz="1600" kern="1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    原有网站</a:t>
            </a:r>
            <a:r>
              <a:rPr lang="zh-CN" altLang="en-US" sz="1600" b="1" kern="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增量爬取</a:t>
            </a:r>
            <a:r>
              <a:rPr lang="zh-CN" altLang="en-US" sz="1600" kern="1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，新网站</a:t>
            </a:r>
            <a:r>
              <a:rPr lang="zh-CN" altLang="en-US" sz="1600" b="1" kern="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易于接入</a:t>
            </a:r>
            <a:r>
              <a:rPr lang="zh-CN" altLang="en-US" sz="1600" kern="1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（写爬虫、建表</a:t>
            </a:r>
            <a:r>
              <a:rPr lang="en-US" altLang="zh-CN" sz="1600" kern="1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/</a:t>
            </a:r>
            <a:r>
              <a:rPr lang="zh-CN" altLang="en-US" sz="1600" kern="1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索引、开始爬取），构建</a:t>
            </a:r>
            <a:r>
              <a:rPr lang="zh-CN" altLang="en-US" sz="1600" b="1" kern="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健壮而易于扩展</a:t>
            </a:r>
            <a:r>
              <a:rPr lang="zh-CN" altLang="en-US" sz="1600" kern="1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的搜索引擎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1EC5DE-1CDD-6ADF-0254-C1B123C0DB0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37" b="22338"/>
          <a:stretch/>
        </p:blipFill>
        <p:spPr>
          <a:xfrm>
            <a:off x="824601" y="5147697"/>
            <a:ext cx="5529492" cy="90376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788E8157-95D3-A7FB-E4F6-3E26E97BF40A}"/>
              </a:ext>
            </a:extLst>
          </p:cNvPr>
          <p:cNvSpPr/>
          <p:nvPr/>
        </p:nvSpPr>
        <p:spPr>
          <a:xfrm>
            <a:off x="591106" y="1619909"/>
            <a:ext cx="11083822" cy="2858927"/>
          </a:xfrm>
          <a:prstGeom prst="roundRect">
            <a:avLst>
              <a:gd name="adj" fmla="val 2785"/>
            </a:avLst>
          </a:prstGeom>
          <a:noFill/>
          <a:ln w="19050">
            <a:solidFill>
              <a:srgbClr val="B82807"/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4F7C6D2B-903F-6380-2330-E72881681869}"/>
              </a:ext>
            </a:extLst>
          </p:cNvPr>
          <p:cNvSpPr/>
          <p:nvPr/>
        </p:nvSpPr>
        <p:spPr>
          <a:xfrm>
            <a:off x="942563" y="1379674"/>
            <a:ext cx="1550853" cy="48885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A6D1B"/>
              </a:gs>
              <a:gs pos="100000">
                <a:srgbClr val="DA5C15"/>
              </a:gs>
            </a:gsLst>
            <a:lin ang="10800000" scaled="1"/>
          </a:gradFill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最佳实践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227F9388-AB55-140E-E556-C97B1B507F44}"/>
              </a:ext>
            </a:extLst>
          </p:cNvPr>
          <p:cNvSpPr/>
          <p:nvPr/>
        </p:nvSpPr>
        <p:spPr>
          <a:xfrm>
            <a:off x="591106" y="4915745"/>
            <a:ext cx="8650666" cy="1367671"/>
          </a:xfrm>
          <a:prstGeom prst="roundRect">
            <a:avLst>
              <a:gd name="adj" fmla="val 2785"/>
            </a:avLst>
          </a:prstGeom>
          <a:noFill/>
          <a:ln w="19050">
            <a:solidFill>
              <a:srgbClr val="B82807"/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D98CC5C2-AC18-CA1D-2173-413020C4E118}"/>
              </a:ext>
            </a:extLst>
          </p:cNvPr>
          <p:cNvSpPr/>
          <p:nvPr/>
        </p:nvSpPr>
        <p:spPr>
          <a:xfrm>
            <a:off x="1168330" y="4652101"/>
            <a:ext cx="1099317" cy="48885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A6D1B"/>
              </a:gs>
              <a:gs pos="100000">
                <a:srgbClr val="DA5C15"/>
              </a:gs>
            </a:gsLst>
            <a:lin ang="10800000" scaled="1"/>
          </a:gradFill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结语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CC39BB8-AE60-B610-A3A0-69E7866E12DC}"/>
              </a:ext>
            </a:extLst>
          </p:cNvPr>
          <p:cNvSpPr txBox="1"/>
          <p:nvPr/>
        </p:nvSpPr>
        <p:spPr>
          <a:xfrm>
            <a:off x="6931317" y="5013612"/>
            <a:ext cx="2310455" cy="1151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400" kern="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赵孟頫行书 简繁" panose="02000500000000000000" pitchFamily="2" charset="-122"/>
                <a:ea typeface="方正赵孟頫行书 简繁" panose="02000500000000000000" pitchFamily="2" charset="-122"/>
                <a:cs typeface="Times New Roman" panose="02020603050405020304" pitchFamily="18" charset="0"/>
              </a:rPr>
              <a:t>在大数据中</a:t>
            </a:r>
            <a:endParaRPr lang="en-US" altLang="zh-CN" sz="2400" kern="1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赵孟頫行书 简繁" panose="02000500000000000000" pitchFamily="2" charset="-122"/>
              <a:ea typeface="方正赵孟頫行书 简繁" panose="02000500000000000000" pitchFamily="2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2400" kern="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赵孟頫行书 简繁" panose="02000500000000000000" pitchFamily="2" charset="-122"/>
                <a:ea typeface="方正赵孟頫行书 简繁" panose="02000500000000000000" pitchFamily="2" charset="-122"/>
                <a:cs typeface="Times New Roman" panose="02020603050405020304" pitchFamily="18" charset="0"/>
              </a:rPr>
              <a:t>发现更大价值</a:t>
            </a:r>
            <a:endParaRPr lang="zh-CN" altLang="en-US" sz="2000" kern="1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赵孟頫行书 简繁" panose="02000500000000000000" pitchFamily="2" charset="-122"/>
              <a:ea typeface="方正赵孟頫行书 简繁" panose="02000500000000000000" pitchFamily="2" charset="-122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7B1ED97-3D63-FDC3-669E-A6B5F1B386F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3496" y="4896529"/>
            <a:ext cx="1148910" cy="1148910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B231E280-52DC-8B83-A281-686035F70E11}"/>
              </a:ext>
            </a:extLst>
          </p:cNvPr>
          <p:cNvSpPr txBox="1"/>
          <p:nvPr/>
        </p:nvSpPr>
        <p:spPr>
          <a:xfrm>
            <a:off x="9740722" y="6164889"/>
            <a:ext cx="173445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欢迎扫码访问</a:t>
            </a:r>
            <a:r>
              <a:rPr lang="en-US" altLang="zh-CN" sz="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GitHub</a:t>
            </a:r>
            <a:r>
              <a:rPr lang="zh-CN" altLang="en-US" sz="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仓库</a:t>
            </a:r>
            <a:endParaRPr lang="en-US" altLang="zh-CN" sz="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70666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B496B4D3-E911-45B5-23D9-9D56C6777787}"/>
              </a:ext>
            </a:extLst>
          </p:cNvPr>
          <p:cNvSpPr txBox="1"/>
          <p:nvPr/>
        </p:nvSpPr>
        <p:spPr>
          <a:xfrm>
            <a:off x="2533650" y="2172705"/>
            <a:ext cx="6811480" cy="34576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仿宋" panose="02010609060101010101" pitchFamily="49" charset="-122"/>
              </a:rPr>
              <a:t>A Best Practice on Search Engine System</a:t>
            </a:r>
          </a:p>
          <a:p>
            <a:pPr>
              <a:lnSpc>
                <a:spcPct val="150000"/>
              </a:lnSpc>
            </a:pPr>
            <a:endParaRPr lang="en-US" altLang="zh-CN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ea typeface="仿宋" panose="02010609060101010101" pitchFamily="49" charset="-122"/>
            </a:endParaRPr>
          </a:p>
          <a:p>
            <a:pPr>
              <a:lnSpc>
                <a:spcPct val="150000"/>
              </a:lnSpc>
            </a:pPr>
            <a:endParaRPr lang="en-US" altLang="zh-CN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ea typeface="仿宋" panose="02010609060101010101" pitchFamily="49" charset="-122"/>
            </a:endParaRPr>
          </a:p>
          <a:p>
            <a:pPr>
              <a:lnSpc>
                <a:spcPct val="150000"/>
              </a:lnSpc>
            </a:pPr>
            <a:endParaRPr lang="en-US" altLang="zh-CN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ea typeface="仿宋" panose="02010609060101010101" pitchFamily="49" charset="-122"/>
            </a:endParaRPr>
          </a:p>
          <a:p>
            <a:pPr>
              <a:lnSpc>
                <a:spcPct val="150000"/>
              </a:lnSpc>
            </a:pPr>
            <a:endParaRPr lang="en-US" altLang="zh-CN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ea typeface="仿宋" panose="02010609060101010101" pitchFamily="49" charset="-122"/>
            </a:endParaRPr>
          </a:p>
          <a:p>
            <a:pPr>
              <a:lnSpc>
                <a:spcPct val="150000"/>
              </a:lnSpc>
            </a:pPr>
            <a:endParaRPr lang="en-US" altLang="zh-CN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ea typeface="仿宋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仿宋" panose="02010609060101010101" pitchFamily="49" charset="-122"/>
              </a:rPr>
              <a:t>感谢聆听！</a:t>
            </a:r>
            <a:endParaRPr lang="en-US" altLang="zh-CN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ea typeface="仿宋" panose="02010609060101010101" pitchFamily="49" charset="-122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C9422E-33EA-8EF2-7B80-D9DCFCF74801}"/>
              </a:ext>
            </a:extLst>
          </p:cNvPr>
          <p:cNvSpPr txBox="1"/>
          <p:nvPr/>
        </p:nvSpPr>
        <p:spPr>
          <a:xfrm>
            <a:off x="9345130" y="6476699"/>
            <a:ext cx="27334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仿宋" panose="02010609060101010101" pitchFamily="49" charset="-122"/>
              </a:rPr>
              <a:t>By Team The Seekers 2022-06-06</a:t>
            </a:r>
            <a:endParaRPr lang="en-US" altLang="zh-CN" sz="105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ea typeface="仿宋" panose="02010609060101010101" pitchFamily="49" charset="-122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6D4D91F-6035-F2AF-64BF-44920D3AAF59}"/>
              </a:ext>
            </a:extLst>
          </p:cNvPr>
          <p:cNvGrpSpPr/>
          <p:nvPr/>
        </p:nvGrpSpPr>
        <p:grpSpPr>
          <a:xfrm>
            <a:off x="2533650" y="3059770"/>
            <a:ext cx="8593225" cy="1143042"/>
            <a:chOff x="2533650" y="3206995"/>
            <a:chExt cx="8593225" cy="1143042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A6EC6A08-505D-DD6B-0DFC-7CA41C558EB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48408" y="3206996"/>
              <a:ext cx="1948951" cy="1133477"/>
            </a:xfrm>
            <a:prstGeom prst="rect">
              <a:avLst/>
            </a:prstGeom>
            <a:ln w="127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  <a:reflection blurRad="6350" stA="50000" endA="300" endPos="38500" dist="50800" dir="5400000" sy="-100000" algn="bl" rotWithShape="0"/>
            </a:effectLst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76453BB9-9678-44BD-A905-5BF4F870F10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33650" y="3210331"/>
              <a:ext cx="1948951" cy="1133477"/>
            </a:xfrm>
            <a:prstGeom prst="rect">
              <a:avLst/>
            </a:prstGeom>
            <a:ln w="127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  <a:reflection blurRad="6350" stA="50000" endA="300" endPos="38500" dist="50800" dir="5400000" sy="-100000" algn="bl" rotWithShape="0"/>
            </a:effectLst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FD3B27B7-5E6C-6E78-CBC6-9F45F36C2CF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963166" y="3206995"/>
              <a:ext cx="1948951" cy="1133477"/>
            </a:xfrm>
            <a:prstGeom prst="rect">
              <a:avLst/>
            </a:prstGeom>
            <a:ln w="127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  <a:reflection blurRad="6350" stA="50000" endA="300" endPos="38500" dist="50800" dir="5400000" sy="-100000" algn="bl" rotWithShape="0"/>
            </a:effectLst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2FFA0C6E-A5F0-95D1-CAFC-45C6D2A92EE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177924" y="3216560"/>
              <a:ext cx="1948951" cy="1133477"/>
            </a:xfrm>
            <a:prstGeom prst="rect">
              <a:avLst/>
            </a:prstGeom>
            <a:ln w="127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  <a:reflection blurRad="6350" stA="50000" endA="300" endPos="38500" dist="50800" dir="5400000" sy="-100000" algn="bl" rotWithShape="0"/>
            </a:effectLst>
          </p:spPr>
        </p:pic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077D733C-1005-2C83-6381-A6ECD9CEEF5A}"/>
              </a:ext>
            </a:extLst>
          </p:cNvPr>
          <p:cNvSpPr/>
          <p:nvPr/>
        </p:nvSpPr>
        <p:spPr>
          <a:xfrm rot="5400000">
            <a:off x="-2074047" y="2793732"/>
            <a:ext cx="6858001" cy="1270535"/>
          </a:xfrm>
          <a:prstGeom prst="rect">
            <a:avLst/>
          </a:prstGeom>
          <a:gradFill flip="none" rotWithShape="1">
            <a:gsLst>
              <a:gs pos="4000">
                <a:schemeClr val="bg2">
                  <a:tint val="96000"/>
                  <a:shade val="100000"/>
                  <a:hueMod val="270000"/>
                  <a:satMod val="200000"/>
                  <a:lumMod val="128000"/>
                  <a:alpha val="0"/>
                </a:schemeClr>
              </a:gs>
              <a:gs pos="100000">
                <a:srgbClr val="B62606"/>
              </a:gs>
              <a:gs pos="36000">
                <a:srgbClr val="E25E16"/>
              </a:gs>
            </a:gsLst>
            <a:lin ang="108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zh-CN" altLang="en-US" sz="4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601D729-32C1-719B-A9EC-DDA16D96D117}"/>
              </a:ext>
            </a:extLst>
          </p:cNvPr>
          <p:cNvSpPr/>
          <p:nvPr/>
        </p:nvSpPr>
        <p:spPr>
          <a:xfrm>
            <a:off x="0" y="702644"/>
            <a:ext cx="12191999" cy="1270535"/>
          </a:xfrm>
          <a:prstGeom prst="rect">
            <a:avLst/>
          </a:prstGeom>
          <a:gradFill flip="none" rotWithShape="1">
            <a:gsLst>
              <a:gs pos="13000">
                <a:schemeClr val="bg2">
                  <a:tint val="96000"/>
                  <a:shade val="100000"/>
                  <a:hueMod val="270000"/>
                  <a:satMod val="200000"/>
                  <a:lumMod val="128000"/>
                  <a:alpha val="0"/>
                </a:schemeClr>
              </a:gs>
              <a:gs pos="100000">
                <a:srgbClr val="A92305"/>
              </a:gs>
              <a:gs pos="36000">
                <a:srgbClr val="EA6F1C"/>
              </a:gs>
            </a:gsLst>
            <a:lin ang="108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zh-CN" altLang="en-US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</a:rPr>
              <a:t>        搜索引擎系统最佳实践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8E2C3E1-BE76-96B7-B0E6-4EF2DEC8CBB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686" y="702644"/>
            <a:ext cx="1270536" cy="127053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8EC99571-8AC3-7FA8-4D75-B0E7466BECF8}"/>
              </a:ext>
            </a:extLst>
          </p:cNvPr>
          <p:cNvSpPr txBox="1"/>
          <p:nvPr/>
        </p:nvSpPr>
        <p:spPr>
          <a:xfrm>
            <a:off x="886690" y="2287519"/>
            <a:ext cx="27432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 panose="020B0502040204020203" pitchFamily="34" charset="0"/>
              </a:rPr>
              <a:t>Seeker</a:t>
            </a:r>
            <a:endParaRPr lang="zh-CN" altLang="en-US" sz="3200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SemiBold SemiConden" panose="020B0502040204020203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1F49835-D8D2-8325-F342-11A271584461}"/>
              </a:ext>
            </a:extLst>
          </p:cNvPr>
          <p:cNvSpPr txBox="1"/>
          <p:nvPr/>
        </p:nvSpPr>
        <p:spPr>
          <a:xfrm>
            <a:off x="1369289" y="3262879"/>
            <a:ext cx="27432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 panose="020B0502040204020203" pitchFamily="34" charset="0"/>
              </a:rPr>
              <a:t>Search</a:t>
            </a:r>
            <a:endParaRPr lang="zh-CN" altLang="en-US" sz="3200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SemiBold SemiConden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65324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EDC14EC-080F-678B-E125-CBFC8B9364E6}"/>
              </a:ext>
            </a:extLst>
          </p:cNvPr>
          <p:cNvSpPr/>
          <p:nvPr/>
        </p:nvSpPr>
        <p:spPr>
          <a:xfrm>
            <a:off x="730292" y="1379674"/>
            <a:ext cx="1550853" cy="48885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A6D1B"/>
              </a:gs>
              <a:gs pos="100000">
                <a:srgbClr val="DA5C15"/>
              </a:gs>
            </a:gsLst>
            <a:lin ang="10800000" scaled="1"/>
          </a:gradFill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项目定义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759B16D-37E3-2A00-EF9E-AC75589843F4}"/>
              </a:ext>
            </a:extLst>
          </p:cNvPr>
          <p:cNvGrpSpPr/>
          <p:nvPr/>
        </p:nvGrpSpPr>
        <p:grpSpPr>
          <a:xfrm>
            <a:off x="486116" y="469227"/>
            <a:ext cx="2834599" cy="615906"/>
            <a:chOff x="4692356" y="2423156"/>
            <a:chExt cx="2665315" cy="579124"/>
          </a:xfrm>
        </p:grpSpPr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2936EA4A-7A25-6373-C887-5A99F9457427}"/>
                </a:ext>
              </a:extLst>
            </p:cNvPr>
            <p:cNvSpPr/>
            <p:nvPr/>
          </p:nvSpPr>
          <p:spPr>
            <a:xfrm>
              <a:off x="4692356" y="2423156"/>
              <a:ext cx="2203744" cy="529594"/>
            </a:xfrm>
            <a:custGeom>
              <a:avLst/>
              <a:gdLst>
                <a:gd name="connsiteX0" fmla="*/ 0 w 2095500"/>
                <a:gd name="connsiteY0" fmla="*/ 529589 h 529589"/>
                <a:gd name="connsiteX1" fmla="*/ 132397 w 2095500"/>
                <a:gd name="connsiteY1" fmla="*/ 0 h 529589"/>
                <a:gd name="connsiteX2" fmla="*/ 2095500 w 2095500"/>
                <a:gd name="connsiteY2" fmla="*/ 0 h 529589"/>
                <a:gd name="connsiteX3" fmla="*/ 1963103 w 2095500"/>
                <a:gd name="connsiteY3" fmla="*/ 529589 h 529589"/>
                <a:gd name="connsiteX4" fmla="*/ 0 w 2095500"/>
                <a:gd name="connsiteY4" fmla="*/ 529589 h 529589"/>
                <a:gd name="connsiteX0" fmla="*/ 0 w 1969293"/>
                <a:gd name="connsiteY0" fmla="*/ 529589 h 529589"/>
                <a:gd name="connsiteX1" fmla="*/ 6190 w 1969293"/>
                <a:gd name="connsiteY1" fmla="*/ 0 h 529589"/>
                <a:gd name="connsiteX2" fmla="*/ 1969293 w 1969293"/>
                <a:gd name="connsiteY2" fmla="*/ 0 h 529589"/>
                <a:gd name="connsiteX3" fmla="*/ 1836896 w 1969293"/>
                <a:gd name="connsiteY3" fmla="*/ 529589 h 529589"/>
                <a:gd name="connsiteX4" fmla="*/ 0 w 1969293"/>
                <a:gd name="connsiteY4" fmla="*/ 529589 h 529589"/>
                <a:gd name="connsiteX0" fmla="*/ 134471 w 2103764"/>
                <a:gd name="connsiteY0" fmla="*/ 529589 h 529589"/>
                <a:gd name="connsiteX1" fmla="*/ 140661 w 2103764"/>
                <a:gd name="connsiteY1" fmla="*/ 0 h 529589"/>
                <a:gd name="connsiteX2" fmla="*/ 2103764 w 2103764"/>
                <a:gd name="connsiteY2" fmla="*/ 0 h 529589"/>
                <a:gd name="connsiteX3" fmla="*/ 1971367 w 2103764"/>
                <a:gd name="connsiteY3" fmla="*/ 529589 h 529589"/>
                <a:gd name="connsiteX4" fmla="*/ 134471 w 2103764"/>
                <a:gd name="connsiteY4" fmla="*/ 529589 h 529589"/>
                <a:gd name="connsiteX0" fmla="*/ 242619 w 2211912"/>
                <a:gd name="connsiteY0" fmla="*/ 529589 h 529589"/>
                <a:gd name="connsiteX1" fmla="*/ 248809 w 2211912"/>
                <a:gd name="connsiteY1" fmla="*/ 0 h 529589"/>
                <a:gd name="connsiteX2" fmla="*/ 2211912 w 2211912"/>
                <a:gd name="connsiteY2" fmla="*/ 0 h 529589"/>
                <a:gd name="connsiteX3" fmla="*/ 2079515 w 2211912"/>
                <a:gd name="connsiteY3" fmla="*/ 529589 h 529589"/>
                <a:gd name="connsiteX4" fmla="*/ 242619 w 2211912"/>
                <a:gd name="connsiteY4" fmla="*/ 529589 h 529589"/>
                <a:gd name="connsiteX0" fmla="*/ 227302 w 2196595"/>
                <a:gd name="connsiteY0" fmla="*/ 529589 h 529589"/>
                <a:gd name="connsiteX1" fmla="*/ 233492 w 2196595"/>
                <a:gd name="connsiteY1" fmla="*/ 0 h 529589"/>
                <a:gd name="connsiteX2" fmla="*/ 2196595 w 2196595"/>
                <a:gd name="connsiteY2" fmla="*/ 0 h 529589"/>
                <a:gd name="connsiteX3" fmla="*/ 2064198 w 2196595"/>
                <a:gd name="connsiteY3" fmla="*/ 529589 h 529589"/>
                <a:gd name="connsiteX4" fmla="*/ 227302 w 2196595"/>
                <a:gd name="connsiteY4" fmla="*/ 529589 h 529589"/>
                <a:gd name="connsiteX0" fmla="*/ 234451 w 2203744"/>
                <a:gd name="connsiteY0" fmla="*/ 529594 h 529594"/>
                <a:gd name="connsiteX1" fmla="*/ 240641 w 2203744"/>
                <a:gd name="connsiteY1" fmla="*/ 5 h 529594"/>
                <a:gd name="connsiteX2" fmla="*/ 2203744 w 2203744"/>
                <a:gd name="connsiteY2" fmla="*/ 5 h 529594"/>
                <a:gd name="connsiteX3" fmla="*/ 2071347 w 2203744"/>
                <a:gd name="connsiteY3" fmla="*/ 529594 h 529594"/>
                <a:gd name="connsiteX4" fmla="*/ 234451 w 2203744"/>
                <a:gd name="connsiteY4" fmla="*/ 529594 h 529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03744" h="529594">
                  <a:moveTo>
                    <a:pt x="234451" y="529594"/>
                  </a:moveTo>
                  <a:cubicBezTo>
                    <a:pt x="-70667" y="529276"/>
                    <a:pt x="-87653" y="-2059"/>
                    <a:pt x="240641" y="5"/>
                  </a:cubicBezTo>
                  <a:lnTo>
                    <a:pt x="2203744" y="5"/>
                  </a:lnTo>
                  <a:lnTo>
                    <a:pt x="2071347" y="529594"/>
                  </a:lnTo>
                  <a:lnTo>
                    <a:pt x="234451" y="529594"/>
                  </a:lnTo>
                  <a:close/>
                </a:path>
              </a:pathLst>
            </a:custGeom>
            <a:gradFill>
              <a:gsLst>
                <a:gs pos="0">
                  <a:srgbClr val="DA6D1B">
                    <a:alpha val="0"/>
                  </a:srgbClr>
                </a:gs>
                <a:gs pos="100000">
                  <a:srgbClr val="DA5C15"/>
                </a:gs>
              </a:gsLst>
              <a:lin ang="10800000" scaled="1"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780CCC76-C5BA-4985-2A6A-20A10D2196DA}"/>
                </a:ext>
              </a:extLst>
            </p:cNvPr>
            <p:cNvSpPr/>
            <p:nvPr/>
          </p:nvSpPr>
          <p:spPr>
            <a:xfrm>
              <a:off x="5266849" y="2522221"/>
              <a:ext cx="2090822" cy="480059"/>
            </a:xfrm>
            <a:prstGeom prst="parallelogram">
              <a:avLst/>
            </a:prstGeom>
            <a:gradFill>
              <a:gsLst>
                <a:gs pos="0">
                  <a:srgbClr val="DA6D1B"/>
                </a:gs>
                <a:gs pos="100000">
                  <a:srgbClr val="DA5C15"/>
                </a:gs>
              </a:gsLst>
              <a:lin ang="10800000" scaled="1"/>
            </a:gradFill>
            <a:ln w="28575">
              <a:solidFill>
                <a:schemeClr val="bg1">
                  <a:lumMod val="9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spc="6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方正大标宋简体" panose="02000000000000000000" pitchFamily="2" charset="-122"/>
                  <a:ea typeface="方正大标宋简体" panose="02000000000000000000" pitchFamily="2" charset="-122"/>
                </a:rPr>
                <a:t>项目概述</a:t>
              </a:r>
            </a:p>
          </p:txBody>
        </p:sp>
        <p:pic>
          <p:nvPicPr>
            <p:cNvPr id="8" name="Graphic 7" descr="Magnifying glass">
              <a:extLst>
                <a:ext uri="{FF2B5EF4-FFF2-40B4-BE49-F238E27FC236}">
                  <a16:creationId xmlns:a16="http://schemas.microsoft.com/office/drawing/2014/main" id="{5CBFF9CA-176F-E9D9-3048-99AD42C5E0B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791076" y="2464118"/>
              <a:ext cx="439102" cy="43910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E515A398-2D4B-27DC-6D18-11DF225B72E7}"/>
              </a:ext>
            </a:extLst>
          </p:cNvPr>
          <p:cNvSpPr txBox="1"/>
          <p:nvPr/>
        </p:nvSpPr>
        <p:spPr>
          <a:xfrm>
            <a:off x="882044" y="1901900"/>
            <a:ext cx="5686879" cy="4592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800" kern="1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➢ </a:t>
            </a:r>
            <a:r>
              <a:rPr lang="zh-CN" altLang="en-US" sz="1800" kern="1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一个实现</a:t>
            </a:r>
            <a:r>
              <a:rPr lang="zh-CN" altLang="en-US" sz="1800" b="1" kern="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搜索引擎基本功能</a:t>
            </a:r>
            <a:r>
              <a:rPr lang="zh-CN" altLang="en-US" sz="1800" kern="1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的软件系统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DA572715-EAC1-A112-141E-3CB92C498162}"/>
              </a:ext>
            </a:extLst>
          </p:cNvPr>
          <p:cNvSpPr/>
          <p:nvPr/>
        </p:nvSpPr>
        <p:spPr>
          <a:xfrm>
            <a:off x="730291" y="2493876"/>
            <a:ext cx="1550853" cy="48885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A6D1B"/>
              </a:gs>
              <a:gs pos="100000">
                <a:srgbClr val="DA5C15"/>
              </a:gs>
            </a:gsLst>
            <a:lin ang="10800000" scaled="1"/>
          </a:gradFill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实现目标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F936799-909E-4539-F782-556FB3F5EA72}"/>
              </a:ext>
            </a:extLst>
          </p:cNvPr>
          <p:cNvSpPr txBox="1"/>
          <p:nvPr/>
        </p:nvSpPr>
        <p:spPr>
          <a:xfrm>
            <a:off x="882044" y="3016953"/>
            <a:ext cx="5686879" cy="3371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800" kern="1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➢ </a:t>
            </a:r>
            <a:r>
              <a:rPr lang="zh-CN" altLang="en-US" sz="1800" b="1" kern="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数据爬取</a:t>
            </a:r>
            <a:endParaRPr lang="en-US" altLang="zh-CN" sz="1800" b="1" kern="1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kern="1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    </a:t>
            </a:r>
            <a:r>
              <a:rPr lang="zh-CN" altLang="en-US" sz="1600" b="1" kern="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自动化</a:t>
            </a:r>
            <a:r>
              <a:rPr lang="zh-CN" altLang="en-US" sz="1600" kern="1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登录、</a:t>
            </a:r>
            <a:r>
              <a:rPr lang="zh-CN" altLang="en-US" sz="1600" b="1" kern="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自动化</a:t>
            </a:r>
            <a:r>
              <a:rPr lang="zh-CN" altLang="en-US" sz="1600" kern="1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爬虫脚本，目标网站</a:t>
            </a:r>
            <a:r>
              <a:rPr lang="zh-CN" altLang="en-US" sz="1600" b="1" kern="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一键增量爬取</a:t>
            </a:r>
            <a:endParaRPr lang="en-US" altLang="zh-CN" sz="1600" b="1" kern="1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800" kern="1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➢ </a:t>
            </a:r>
            <a:r>
              <a:rPr lang="zh-CN" altLang="en-US" b="1" kern="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索引入库</a:t>
            </a:r>
            <a:endParaRPr lang="en-US" altLang="zh-CN" b="1" kern="1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kern="1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    </a:t>
            </a:r>
            <a:r>
              <a:rPr lang="zh-CN" altLang="en-US" sz="1600" kern="1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将爬取数据按</a:t>
            </a:r>
            <a:r>
              <a:rPr lang="zh-CN" altLang="en-US" sz="1600" b="1" kern="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索引</a:t>
            </a:r>
            <a:r>
              <a:rPr lang="zh-CN" altLang="en-US" sz="1600" kern="1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分类，并进一步</a:t>
            </a:r>
            <a:r>
              <a:rPr lang="zh-CN" altLang="en-US" sz="1600" b="1" kern="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处理，存入数据仓库</a:t>
            </a:r>
            <a:endParaRPr lang="en-US" altLang="zh-CN" b="1" kern="1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800" kern="1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➢ </a:t>
            </a:r>
            <a:r>
              <a:rPr lang="zh-CN" altLang="en-US" b="1" kern="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用户检索</a:t>
            </a:r>
            <a:endParaRPr lang="en-US" altLang="zh-CN" b="1" kern="1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kern="1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    </a:t>
            </a:r>
            <a:r>
              <a:rPr lang="zh-CN" altLang="en-US" sz="1600" kern="1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发送</a:t>
            </a:r>
            <a:r>
              <a:rPr lang="en-US" altLang="zh-CN" sz="1600" b="1" kern="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HTTP</a:t>
            </a:r>
            <a:r>
              <a:rPr lang="zh-CN" altLang="en-US" sz="1600" b="1" kern="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请求</a:t>
            </a:r>
            <a:r>
              <a:rPr lang="zh-CN" altLang="en-US" sz="1600" kern="1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至项目服务器，请求</a:t>
            </a:r>
            <a:r>
              <a:rPr lang="zh-CN" altLang="en-US" sz="1600" b="1" kern="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搜索关键词相关数据</a:t>
            </a:r>
            <a:endParaRPr lang="en-US" altLang="zh-CN" sz="1600" b="1" kern="1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800" kern="1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➢ </a:t>
            </a:r>
            <a:r>
              <a:rPr lang="zh-CN" altLang="en-US" b="1" kern="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结果呈现</a:t>
            </a:r>
            <a:endParaRPr lang="en-US" altLang="zh-CN" b="1" kern="1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kern="1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    </a:t>
            </a:r>
            <a:r>
              <a:rPr lang="zh-CN" altLang="en-US" sz="1600" kern="1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开发用户易于接受的</a:t>
            </a:r>
            <a:r>
              <a:rPr lang="zh-CN" altLang="en-US" sz="1600" b="1" kern="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网页应用</a:t>
            </a:r>
            <a:r>
              <a:rPr lang="zh-CN" altLang="en-US" sz="1600" kern="1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，简洁明了</a:t>
            </a:r>
            <a:r>
              <a:rPr lang="zh-CN" altLang="en-US" sz="1600" b="1" kern="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展示搜索结果</a:t>
            </a:r>
            <a:endParaRPr lang="en-US" altLang="zh-CN" b="1" kern="1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8F990F23-6CBF-C07D-2C14-25A28BFD25E7}"/>
              </a:ext>
            </a:extLst>
          </p:cNvPr>
          <p:cNvSpPr/>
          <p:nvPr/>
        </p:nvSpPr>
        <p:spPr>
          <a:xfrm>
            <a:off x="7158363" y="1032457"/>
            <a:ext cx="4303345" cy="5223963"/>
          </a:xfrm>
          <a:prstGeom prst="roundRect">
            <a:avLst>
              <a:gd name="adj" fmla="val 2582"/>
            </a:avLst>
          </a:prstGeom>
          <a:blipFill>
            <a:blip r:embed="rId4"/>
            <a:stretch>
              <a:fillRect/>
            </a:stretch>
          </a:blipFill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优设标题黑" panose="00000500000000000000" pitchFamily="2" charset="-122"/>
              <a:ea typeface="优设标题黑" panose="00000500000000000000" pitchFamily="2" charset="-122"/>
            </a:endParaRPr>
          </a:p>
          <a:p>
            <a:pPr algn="ctr"/>
            <a:endParaRPr lang="en-US" altLang="zh-CN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优设标题黑" panose="00000500000000000000" pitchFamily="2" charset="-122"/>
              <a:ea typeface="优设标题黑" panose="00000500000000000000" pitchFamily="2" charset="-122"/>
            </a:endParaRPr>
          </a:p>
          <a:p>
            <a:pPr algn="ctr"/>
            <a:endParaRPr lang="en-US" altLang="zh-CN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优设标题黑" panose="00000500000000000000" pitchFamily="2" charset="-122"/>
              <a:ea typeface="优设标题黑" panose="00000500000000000000" pitchFamily="2" charset="-122"/>
            </a:endParaRPr>
          </a:p>
          <a:p>
            <a:pPr algn="ctr"/>
            <a:endParaRPr lang="en-US" altLang="zh-CN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优设标题黑" panose="00000500000000000000" pitchFamily="2" charset="-122"/>
              <a:ea typeface="优设标题黑" panose="00000500000000000000" pitchFamily="2" charset="-122"/>
            </a:endParaRPr>
          </a:p>
          <a:p>
            <a:pPr algn="ctr"/>
            <a:r>
              <a:rPr lang="zh-CN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优设标题黑" panose="00000500000000000000" pitchFamily="2" charset="-122"/>
                <a:ea typeface="优设标题黑" panose="00000500000000000000" pitchFamily="2" charset="-122"/>
              </a:rPr>
              <a:t>搜索引擎</a:t>
            </a:r>
            <a:endParaRPr lang="en-US" altLang="zh-CN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algn="just"/>
            <a:r>
              <a:rPr lang="en-US" altLang="zh-CN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</a:rPr>
              <a:t>    </a:t>
            </a:r>
            <a:r>
              <a:rPr lang="zh-CN" alt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</a:rPr>
              <a:t>根据</a:t>
            </a:r>
            <a:r>
              <a:rPr lang="zh-CN" alt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</a:rPr>
              <a:t>用户需求</a:t>
            </a:r>
            <a:r>
              <a:rPr lang="zh-CN" alt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</a:rPr>
              <a:t>与一定</a:t>
            </a:r>
            <a:r>
              <a:rPr lang="zh-CN" alt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</a:rPr>
              <a:t>算法</a:t>
            </a:r>
            <a:r>
              <a:rPr lang="zh-CN" alt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</a:rPr>
              <a:t>，运用</a:t>
            </a:r>
            <a:r>
              <a:rPr lang="zh-CN" alt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</a:rPr>
              <a:t>特定策略</a:t>
            </a:r>
            <a:r>
              <a:rPr lang="zh-CN" alt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</a:rPr>
              <a:t>从</a:t>
            </a:r>
            <a:r>
              <a:rPr lang="zh-CN" alt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</a:rPr>
              <a:t>互联网</a:t>
            </a:r>
            <a:r>
              <a:rPr lang="zh-CN" alt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</a:rPr>
              <a:t>检索出</a:t>
            </a:r>
            <a:r>
              <a:rPr lang="zh-CN" alt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</a:rPr>
              <a:t>指定信息</a:t>
            </a:r>
            <a:r>
              <a:rPr lang="zh-CN" alt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</a:rPr>
              <a:t>反馈给用户的一门</a:t>
            </a:r>
            <a:r>
              <a:rPr lang="zh-CN" alt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</a:rPr>
              <a:t>检索技术。</a:t>
            </a:r>
            <a:endParaRPr lang="en-US" altLang="zh-CN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algn="just"/>
            <a:endParaRPr lang="en-US" altLang="zh-CN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algn="ctr"/>
            <a:r>
              <a:rPr lang="zh-CN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优设标题黑" panose="00000500000000000000" pitchFamily="2" charset="-122"/>
                <a:ea typeface="优设标题黑" panose="00000500000000000000" pitchFamily="2" charset="-122"/>
              </a:rPr>
              <a:t>核心模块</a:t>
            </a:r>
            <a:endParaRPr lang="en-US" altLang="zh-CN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优设标题黑" panose="00000500000000000000" pitchFamily="2" charset="-122"/>
              <a:ea typeface="优设标题黑" panose="00000500000000000000" pitchFamily="2" charset="-122"/>
            </a:endParaRPr>
          </a:p>
          <a:p>
            <a:pPr algn="ctr"/>
            <a:endParaRPr lang="en-US" altLang="zh-CN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优设标题黑" panose="00000500000000000000" pitchFamily="2" charset="-122"/>
              <a:ea typeface="优设标题黑" panose="00000500000000000000" pitchFamily="2" charset="-122"/>
            </a:endParaRPr>
          </a:p>
          <a:p>
            <a:pPr algn="ctr"/>
            <a:endParaRPr lang="en-US" altLang="zh-CN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优设标题黑" panose="00000500000000000000" pitchFamily="2" charset="-122"/>
              <a:ea typeface="优设标题黑" panose="00000500000000000000" pitchFamily="2" charset="-122"/>
            </a:endParaRPr>
          </a:p>
          <a:p>
            <a:pPr algn="ctr"/>
            <a:r>
              <a:rPr lang="zh-CN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优设标题黑" panose="00000500000000000000" pitchFamily="2" charset="-122"/>
                <a:ea typeface="优设标题黑" panose="00000500000000000000" pitchFamily="2" charset="-122"/>
              </a:rPr>
              <a:t>依托技术</a:t>
            </a:r>
            <a:endParaRPr lang="en-US" altLang="zh-CN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优设标题黑" panose="00000500000000000000" pitchFamily="2" charset="-122"/>
              <a:ea typeface="优设标题黑" panose="00000500000000000000" pitchFamily="2" charset="-122"/>
            </a:endParaRPr>
          </a:p>
          <a:p>
            <a:pPr algn="ctr"/>
            <a:endParaRPr lang="en-US" altLang="zh-CN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优设标题黑" panose="00000500000000000000" pitchFamily="2" charset="-122"/>
              <a:ea typeface="优设标题黑" panose="00000500000000000000" pitchFamily="2" charset="-122"/>
            </a:endParaRPr>
          </a:p>
          <a:p>
            <a:pPr algn="ctr"/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优设标题黑" panose="00000500000000000000" pitchFamily="2" charset="-122"/>
              <a:ea typeface="优设标题黑" panose="00000500000000000000" pitchFamily="2" charset="-122"/>
            </a:endParaRP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A4ED7C9D-DF29-559E-37EF-9AB2BC6A0F58}"/>
              </a:ext>
            </a:extLst>
          </p:cNvPr>
          <p:cNvGrpSpPr/>
          <p:nvPr/>
        </p:nvGrpSpPr>
        <p:grpSpPr>
          <a:xfrm>
            <a:off x="7538003" y="4564726"/>
            <a:ext cx="3544063" cy="276274"/>
            <a:chOff x="7489824" y="4426589"/>
            <a:chExt cx="3544063" cy="276274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B4B11C7C-FD0B-C4DA-352C-B60A0D9526CF}"/>
                </a:ext>
              </a:extLst>
            </p:cNvPr>
            <p:cNvGrpSpPr/>
            <p:nvPr/>
          </p:nvGrpSpPr>
          <p:grpSpPr>
            <a:xfrm>
              <a:off x="7489824" y="4426589"/>
              <a:ext cx="695325" cy="276274"/>
              <a:chOff x="7610474" y="4358736"/>
              <a:chExt cx="695325" cy="276274"/>
            </a:xfrm>
          </p:grpSpPr>
          <p:sp>
            <p:nvSpPr>
              <p:cNvPr id="28" name="Rectangle: Rounded Corners 27">
                <a:extLst>
                  <a:ext uri="{FF2B5EF4-FFF2-40B4-BE49-F238E27FC236}">
                    <a16:creationId xmlns:a16="http://schemas.microsoft.com/office/drawing/2014/main" id="{1B1371FD-4E8F-BC46-10B0-4CD7EB46BE1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10474" y="4358736"/>
                <a:ext cx="695325" cy="276274"/>
              </a:xfrm>
              <a:prstGeom prst="roundRect">
                <a:avLst>
                  <a:gd name="adj" fmla="val 6058"/>
                </a:avLst>
              </a:prstGeom>
              <a:gradFill>
                <a:gsLst>
                  <a:gs pos="100000">
                    <a:srgbClr val="D24626"/>
                  </a:gs>
                  <a:gs pos="61000">
                    <a:srgbClr val="CC311A"/>
                  </a:gs>
                  <a:gs pos="18000">
                    <a:srgbClr val="C92212"/>
                  </a:gs>
                  <a:gs pos="0">
                    <a:srgbClr val="C20804"/>
                  </a:gs>
                </a:gsLst>
                <a:lin ang="5400000" scaled="1"/>
              </a:gradFill>
              <a:ln w="28575"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0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  爬虫</a:t>
                </a:r>
              </a:p>
            </p:txBody>
          </p:sp>
          <p:pic>
            <p:nvPicPr>
              <p:cNvPr id="32" name="Graphic 31">
                <a:extLst>
                  <a:ext uri="{FF2B5EF4-FFF2-40B4-BE49-F238E27FC236}">
                    <a16:creationId xmlns:a16="http://schemas.microsoft.com/office/drawing/2014/main" id="{061C46A2-F9FE-FEAA-C83F-7AC74E2FC0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/>
              <a:stretch/>
            </p:blipFill>
            <p:spPr>
              <a:xfrm>
                <a:off x="7671015" y="4414112"/>
                <a:ext cx="165522" cy="165522"/>
              </a:xfrm>
              <a:prstGeom prst="rect">
                <a:avLst/>
              </a:prstGeom>
            </p:spPr>
          </p:pic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3C8B0D5A-AC93-68C8-645F-38B03CFFE353}"/>
                </a:ext>
              </a:extLst>
            </p:cNvPr>
            <p:cNvGrpSpPr/>
            <p:nvPr/>
          </p:nvGrpSpPr>
          <p:grpSpPr>
            <a:xfrm>
              <a:off x="8441951" y="4426589"/>
              <a:ext cx="695325" cy="276274"/>
              <a:chOff x="7610474" y="4358736"/>
              <a:chExt cx="695325" cy="276274"/>
            </a:xfrm>
          </p:grpSpPr>
          <p:sp>
            <p:nvSpPr>
              <p:cNvPr id="35" name="Rectangle: Rounded Corners 34">
                <a:extLst>
                  <a:ext uri="{FF2B5EF4-FFF2-40B4-BE49-F238E27FC236}">
                    <a16:creationId xmlns:a16="http://schemas.microsoft.com/office/drawing/2014/main" id="{17EE455A-AC14-7BE0-2F43-E7F6F998058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10474" y="4358736"/>
                <a:ext cx="695325" cy="276274"/>
              </a:xfrm>
              <a:prstGeom prst="roundRect">
                <a:avLst>
                  <a:gd name="adj" fmla="val 6058"/>
                </a:avLst>
              </a:prstGeom>
              <a:gradFill>
                <a:gsLst>
                  <a:gs pos="100000">
                    <a:srgbClr val="D24626"/>
                  </a:gs>
                  <a:gs pos="61000">
                    <a:srgbClr val="CC311A"/>
                  </a:gs>
                  <a:gs pos="18000">
                    <a:srgbClr val="C92212"/>
                  </a:gs>
                  <a:gs pos="0">
                    <a:srgbClr val="C20804"/>
                  </a:gs>
                </a:gsLst>
                <a:lin ang="5400000" scaled="1"/>
              </a:gradFill>
              <a:ln w="28575"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0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  索引</a:t>
                </a:r>
              </a:p>
            </p:txBody>
          </p:sp>
          <p:pic>
            <p:nvPicPr>
              <p:cNvPr id="36" name="Graphic 35">
                <a:extLst>
                  <a:ext uri="{FF2B5EF4-FFF2-40B4-BE49-F238E27FC236}">
                    <a16:creationId xmlns:a16="http://schemas.microsoft.com/office/drawing/2014/main" id="{64DCFD4F-0CF2-9A23-A999-A50B806ED4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rcRect/>
              <a:stretch/>
            </p:blipFill>
            <p:spPr>
              <a:xfrm>
                <a:off x="7671015" y="4416523"/>
                <a:ext cx="165522" cy="160700"/>
              </a:xfrm>
              <a:prstGeom prst="rect">
                <a:avLst/>
              </a:prstGeom>
            </p:spPr>
          </p:pic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2BD88CBF-45B4-CF78-4DE6-A0F1541BD6D5}"/>
                </a:ext>
              </a:extLst>
            </p:cNvPr>
            <p:cNvGrpSpPr/>
            <p:nvPr/>
          </p:nvGrpSpPr>
          <p:grpSpPr>
            <a:xfrm>
              <a:off x="9400801" y="4426589"/>
              <a:ext cx="695325" cy="276274"/>
              <a:chOff x="7610474" y="4358736"/>
              <a:chExt cx="695325" cy="276274"/>
            </a:xfrm>
          </p:grpSpPr>
          <p:sp>
            <p:nvSpPr>
              <p:cNvPr id="38" name="Rectangle: Rounded Corners 37">
                <a:extLst>
                  <a:ext uri="{FF2B5EF4-FFF2-40B4-BE49-F238E27FC236}">
                    <a16:creationId xmlns:a16="http://schemas.microsoft.com/office/drawing/2014/main" id="{152A71C6-6089-C126-0629-8F355A116CD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10474" y="4358736"/>
                <a:ext cx="695325" cy="276274"/>
              </a:xfrm>
              <a:prstGeom prst="roundRect">
                <a:avLst>
                  <a:gd name="adj" fmla="val 6058"/>
                </a:avLst>
              </a:prstGeom>
              <a:gradFill>
                <a:gsLst>
                  <a:gs pos="100000">
                    <a:srgbClr val="D24626"/>
                  </a:gs>
                  <a:gs pos="61000">
                    <a:srgbClr val="CC311A"/>
                  </a:gs>
                  <a:gs pos="18000">
                    <a:srgbClr val="C92212"/>
                  </a:gs>
                  <a:gs pos="0">
                    <a:srgbClr val="C20804"/>
                  </a:gs>
                </a:gsLst>
                <a:lin ang="5400000" scaled="1"/>
              </a:gradFill>
              <a:ln w="28575"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0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  检索</a:t>
                </a:r>
              </a:p>
            </p:txBody>
          </p:sp>
          <p:pic>
            <p:nvPicPr>
              <p:cNvPr id="39" name="Graphic 38">
                <a:extLst>
                  <a:ext uri="{FF2B5EF4-FFF2-40B4-BE49-F238E27FC236}">
                    <a16:creationId xmlns:a16="http://schemas.microsoft.com/office/drawing/2014/main" id="{4DBE4491-14F7-6CD4-D6D6-DAC0BD1A04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rcRect/>
              <a:stretch/>
            </p:blipFill>
            <p:spPr>
              <a:xfrm>
                <a:off x="7671015" y="4414112"/>
                <a:ext cx="165522" cy="165522"/>
              </a:xfrm>
              <a:prstGeom prst="rect">
                <a:avLst/>
              </a:prstGeom>
            </p:spPr>
          </p:pic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1986F37C-BB9D-5F8E-8AC3-07C8C5AF9A12}"/>
                </a:ext>
              </a:extLst>
            </p:cNvPr>
            <p:cNvGrpSpPr/>
            <p:nvPr/>
          </p:nvGrpSpPr>
          <p:grpSpPr>
            <a:xfrm>
              <a:off x="10338562" y="4426589"/>
              <a:ext cx="695325" cy="276274"/>
              <a:chOff x="7610474" y="4358736"/>
              <a:chExt cx="695325" cy="276274"/>
            </a:xfrm>
          </p:grpSpPr>
          <p:sp>
            <p:nvSpPr>
              <p:cNvPr id="41" name="Rectangle: Rounded Corners 40">
                <a:extLst>
                  <a:ext uri="{FF2B5EF4-FFF2-40B4-BE49-F238E27FC236}">
                    <a16:creationId xmlns:a16="http://schemas.microsoft.com/office/drawing/2014/main" id="{5784F533-DCEE-C7D6-E7B8-00A6E79ECEE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10474" y="4358736"/>
                <a:ext cx="695325" cy="276274"/>
              </a:xfrm>
              <a:prstGeom prst="roundRect">
                <a:avLst>
                  <a:gd name="adj" fmla="val 6058"/>
                </a:avLst>
              </a:prstGeom>
              <a:gradFill>
                <a:gsLst>
                  <a:gs pos="100000">
                    <a:srgbClr val="D24626"/>
                  </a:gs>
                  <a:gs pos="61000">
                    <a:srgbClr val="CC311A"/>
                  </a:gs>
                  <a:gs pos="18000">
                    <a:srgbClr val="C92212"/>
                  </a:gs>
                  <a:gs pos="0">
                    <a:srgbClr val="C20804"/>
                  </a:gs>
                </a:gsLst>
                <a:lin ang="5400000" scaled="1"/>
              </a:gradFill>
              <a:ln w="28575"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0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  排序</a:t>
                </a:r>
              </a:p>
            </p:txBody>
          </p:sp>
          <p:pic>
            <p:nvPicPr>
              <p:cNvPr id="42" name="Graphic 41">
                <a:extLst>
                  <a:ext uri="{FF2B5EF4-FFF2-40B4-BE49-F238E27FC236}">
                    <a16:creationId xmlns:a16="http://schemas.microsoft.com/office/drawing/2014/main" id="{06C90ECE-B38E-6108-A7FE-42BDC52407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rcRect/>
              <a:stretch/>
            </p:blipFill>
            <p:spPr>
              <a:xfrm>
                <a:off x="7671015" y="4414112"/>
                <a:ext cx="165522" cy="165522"/>
              </a:xfrm>
              <a:prstGeom prst="rect">
                <a:avLst/>
              </a:prstGeom>
            </p:spPr>
          </p:pic>
        </p:grp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13A805F3-900C-AAFB-8527-8D50A3B0DB81}"/>
              </a:ext>
            </a:extLst>
          </p:cNvPr>
          <p:cNvGrpSpPr/>
          <p:nvPr/>
        </p:nvGrpSpPr>
        <p:grpSpPr>
          <a:xfrm>
            <a:off x="7538004" y="5658216"/>
            <a:ext cx="3544062" cy="276274"/>
            <a:chOff x="7538004" y="5474066"/>
            <a:chExt cx="3544062" cy="276274"/>
          </a:xfrm>
        </p:grpSpPr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F38C5264-A2D2-D53E-69B4-7472267A8C1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538004" y="5474066"/>
              <a:ext cx="722398" cy="276274"/>
            </a:xfrm>
            <a:prstGeom prst="roundRect">
              <a:avLst>
                <a:gd name="adj" fmla="val 6058"/>
              </a:avLst>
            </a:prstGeom>
            <a:gradFill>
              <a:gsLst>
                <a:gs pos="100000">
                  <a:srgbClr val="D24626"/>
                </a:gs>
                <a:gs pos="61000">
                  <a:srgbClr val="CC311A"/>
                </a:gs>
                <a:gs pos="18000">
                  <a:srgbClr val="C92212"/>
                </a:gs>
                <a:gs pos="0">
                  <a:srgbClr val="C20804"/>
                </a:gs>
              </a:gsLst>
              <a:lin ang="5400000" scaled="1"/>
            </a:gradFill>
            <a:ln w="28575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网络爬虫</a:t>
              </a:r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DBD7575F-A679-AA0B-3D0F-EFF0E151117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219169" y="5474066"/>
              <a:ext cx="722398" cy="276274"/>
            </a:xfrm>
            <a:prstGeom prst="roundRect">
              <a:avLst>
                <a:gd name="adj" fmla="val 6058"/>
              </a:avLst>
            </a:prstGeom>
            <a:gradFill>
              <a:gsLst>
                <a:gs pos="100000">
                  <a:srgbClr val="D24626"/>
                </a:gs>
                <a:gs pos="61000">
                  <a:srgbClr val="CC311A"/>
                </a:gs>
                <a:gs pos="18000">
                  <a:srgbClr val="C92212"/>
                </a:gs>
                <a:gs pos="0">
                  <a:srgbClr val="C20804"/>
                </a:gs>
              </a:gsLst>
              <a:lin ang="5400000" scaled="1"/>
            </a:gradFill>
            <a:ln w="28575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检索排序</a:t>
              </a:r>
            </a:p>
          </p:txBody>
        </p:sp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21BD91C3-9C4A-6AC9-9E9A-CDC5CB8C26C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80571" y="5474066"/>
              <a:ext cx="722398" cy="276274"/>
            </a:xfrm>
            <a:prstGeom prst="roundRect">
              <a:avLst>
                <a:gd name="adj" fmla="val 6058"/>
              </a:avLst>
            </a:prstGeom>
            <a:gradFill>
              <a:gsLst>
                <a:gs pos="100000">
                  <a:srgbClr val="D24626"/>
                </a:gs>
                <a:gs pos="61000">
                  <a:srgbClr val="CC311A"/>
                </a:gs>
                <a:gs pos="18000">
                  <a:srgbClr val="C92212"/>
                </a:gs>
                <a:gs pos="0">
                  <a:srgbClr val="C20804"/>
                </a:gs>
              </a:gsLst>
              <a:lin ang="5400000" scaled="1"/>
            </a:gradFill>
            <a:ln w="28575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网页处理</a:t>
              </a:r>
            </a:p>
          </p:txBody>
        </p:sp>
        <p:sp>
          <p:nvSpPr>
            <p:cNvPr id="47" name="Rectangle: Rounded Corners 46">
              <a:extLst>
                <a:ext uri="{FF2B5EF4-FFF2-40B4-BE49-F238E27FC236}">
                  <a16:creationId xmlns:a16="http://schemas.microsoft.com/office/drawing/2014/main" id="{E9BBEEF9-B7BA-AFE8-02D6-A9A6030B77E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651864" y="5474066"/>
              <a:ext cx="430202" cy="276274"/>
            </a:xfrm>
            <a:prstGeom prst="roundRect">
              <a:avLst>
                <a:gd name="adj" fmla="val 6058"/>
              </a:avLst>
            </a:prstGeom>
            <a:gradFill>
              <a:gsLst>
                <a:gs pos="100000">
                  <a:srgbClr val="D24626"/>
                </a:gs>
                <a:gs pos="61000">
                  <a:srgbClr val="CC311A"/>
                </a:gs>
                <a:gs pos="18000">
                  <a:srgbClr val="C92212"/>
                </a:gs>
                <a:gs pos="0">
                  <a:srgbClr val="C20804"/>
                </a:gs>
              </a:gsLst>
              <a:lin ang="5400000" scaled="1"/>
            </a:gradFill>
            <a:ln w="28575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…</a:t>
              </a:r>
              <a:endParaRPr lang="zh-CN" altLang="en-US" sz="1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id="{4266F81E-0D72-E2D0-E061-85D4EC49687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057767" y="5474066"/>
              <a:ext cx="477897" cy="276274"/>
            </a:xfrm>
            <a:prstGeom prst="roundRect">
              <a:avLst>
                <a:gd name="adj" fmla="val 6058"/>
              </a:avLst>
            </a:prstGeom>
            <a:gradFill>
              <a:gsLst>
                <a:gs pos="100000">
                  <a:srgbClr val="D24626"/>
                </a:gs>
                <a:gs pos="61000">
                  <a:srgbClr val="CC311A"/>
                </a:gs>
                <a:gs pos="18000">
                  <a:srgbClr val="C92212"/>
                </a:gs>
                <a:gs pos="0">
                  <a:srgbClr val="C20804"/>
                </a:gs>
              </a:gsLst>
              <a:lin ang="5400000" scaled="1"/>
            </a:gradFill>
            <a:ln w="28575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NLP</a:t>
              </a:r>
              <a:endParaRPr lang="zh-CN" altLang="en-US" sz="1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51" name="Picture 50">
            <a:extLst>
              <a:ext uri="{FF2B5EF4-FFF2-40B4-BE49-F238E27FC236}">
                <a16:creationId xmlns:a16="http://schemas.microsoft.com/office/drawing/2014/main" id="{FA35C8B3-C59B-C001-9121-FD1C4C3A99CF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" r="25"/>
          <a:stretch/>
        </p:blipFill>
        <p:spPr>
          <a:xfrm>
            <a:off x="7315200" y="1205815"/>
            <a:ext cx="3994756" cy="1392169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349469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9" name="Straight Connector 228">
            <a:extLst>
              <a:ext uri="{FF2B5EF4-FFF2-40B4-BE49-F238E27FC236}">
                <a16:creationId xmlns:a16="http://schemas.microsoft.com/office/drawing/2014/main" id="{9A9CBFEB-D5C0-040D-B06C-6A4E7FB17D0F}"/>
              </a:ext>
            </a:extLst>
          </p:cNvPr>
          <p:cNvCxnSpPr>
            <a:cxnSpLocks/>
            <a:stCxn id="198" idx="0"/>
          </p:cNvCxnSpPr>
          <p:nvPr/>
        </p:nvCxnSpPr>
        <p:spPr>
          <a:xfrm flipV="1">
            <a:off x="8338455" y="4899559"/>
            <a:ext cx="0" cy="1330854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16" name="Straight Connector 215">
            <a:extLst>
              <a:ext uri="{FF2B5EF4-FFF2-40B4-BE49-F238E27FC236}">
                <a16:creationId xmlns:a16="http://schemas.microsoft.com/office/drawing/2014/main" id="{CA4E4501-CC0E-EDB1-41CD-447A152D3230}"/>
              </a:ext>
            </a:extLst>
          </p:cNvPr>
          <p:cNvCxnSpPr>
            <a:cxnSpLocks/>
            <a:stCxn id="195" idx="0"/>
          </p:cNvCxnSpPr>
          <p:nvPr/>
        </p:nvCxnSpPr>
        <p:spPr>
          <a:xfrm flipV="1">
            <a:off x="453493" y="5360262"/>
            <a:ext cx="0" cy="870151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19" name="Straight Connector 218">
            <a:extLst>
              <a:ext uri="{FF2B5EF4-FFF2-40B4-BE49-F238E27FC236}">
                <a16:creationId xmlns:a16="http://schemas.microsoft.com/office/drawing/2014/main" id="{E2990B13-B4F1-9FD3-BA16-C667D0630684}"/>
              </a:ext>
            </a:extLst>
          </p:cNvPr>
          <p:cNvCxnSpPr>
            <a:cxnSpLocks/>
            <a:stCxn id="194" idx="0"/>
          </p:cNvCxnSpPr>
          <p:nvPr/>
        </p:nvCxnSpPr>
        <p:spPr>
          <a:xfrm flipV="1">
            <a:off x="3330819" y="5270106"/>
            <a:ext cx="0" cy="959428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23" name="Straight Connector 222">
            <a:extLst>
              <a:ext uri="{FF2B5EF4-FFF2-40B4-BE49-F238E27FC236}">
                <a16:creationId xmlns:a16="http://schemas.microsoft.com/office/drawing/2014/main" id="{ABBC734D-6CCD-E7DF-16BC-55F34876516D}"/>
              </a:ext>
            </a:extLst>
          </p:cNvPr>
          <p:cNvCxnSpPr>
            <a:cxnSpLocks/>
            <a:stCxn id="196" idx="0"/>
          </p:cNvCxnSpPr>
          <p:nvPr/>
        </p:nvCxnSpPr>
        <p:spPr>
          <a:xfrm flipV="1">
            <a:off x="5094076" y="3709072"/>
            <a:ext cx="0" cy="2521341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88" name="Connector: Curved 187">
            <a:extLst>
              <a:ext uri="{FF2B5EF4-FFF2-40B4-BE49-F238E27FC236}">
                <a16:creationId xmlns:a16="http://schemas.microsoft.com/office/drawing/2014/main" id="{1F587097-94A5-60DE-D77C-B7214788608A}"/>
              </a:ext>
            </a:extLst>
          </p:cNvPr>
          <p:cNvCxnSpPr>
            <a:cxnSpLocks/>
            <a:stCxn id="35" idx="3"/>
            <a:endCxn id="53" idx="0"/>
          </p:cNvCxnSpPr>
          <p:nvPr/>
        </p:nvCxnSpPr>
        <p:spPr>
          <a:xfrm>
            <a:off x="9873441" y="2114146"/>
            <a:ext cx="1315284" cy="932854"/>
          </a:xfrm>
          <a:prstGeom prst="curvedConnector2">
            <a:avLst/>
          </a:prstGeom>
          <a:ln>
            <a:solidFill>
              <a:srgbClr val="B82807"/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D4A70043-214C-0DBB-E84F-87FBE6A8D035}"/>
              </a:ext>
            </a:extLst>
          </p:cNvPr>
          <p:cNvCxnSpPr>
            <a:cxnSpLocks/>
            <a:stCxn id="101" idx="2"/>
            <a:endCxn id="120" idx="5"/>
          </p:cNvCxnSpPr>
          <p:nvPr/>
        </p:nvCxnSpPr>
        <p:spPr>
          <a:xfrm flipV="1">
            <a:off x="7317521" y="1182120"/>
            <a:ext cx="1632884" cy="1512"/>
          </a:xfrm>
          <a:prstGeom prst="straightConnector1">
            <a:avLst/>
          </a:prstGeom>
          <a:ln>
            <a:solidFill>
              <a:srgbClr val="B82807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3326D313-F14C-C1F7-A8AD-2279A3B1DB6F}"/>
              </a:ext>
            </a:extLst>
          </p:cNvPr>
          <p:cNvCxnSpPr>
            <a:stCxn id="122" idx="2"/>
            <a:endCxn id="101" idx="5"/>
          </p:cNvCxnSpPr>
          <p:nvPr/>
        </p:nvCxnSpPr>
        <p:spPr>
          <a:xfrm>
            <a:off x="4831702" y="1182120"/>
            <a:ext cx="1486935" cy="1512"/>
          </a:xfrm>
          <a:prstGeom prst="straightConnector1">
            <a:avLst/>
          </a:prstGeom>
          <a:ln>
            <a:solidFill>
              <a:srgbClr val="B82807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62" name="Connector: Curved 161">
            <a:extLst>
              <a:ext uri="{FF2B5EF4-FFF2-40B4-BE49-F238E27FC236}">
                <a16:creationId xmlns:a16="http://schemas.microsoft.com/office/drawing/2014/main" id="{BEF3C9B3-8DD1-83EE-94C6-751000ACB8B2}"/>
              </a:ext>
            </a:extLst>
          </p:cNvPr>
          <p:cNvCxnSpPr>
            <a:stCxn id="26" idx="3"/>
            <a:endCxn id="44" idx="1"/>
          </p:cNvCxnSpPr>
          <p:nvPr/>
        </p:nvCxnSpPr>
        <p:spPr>
          <a:xfrm>
            <a:off x="6430836" y="2106827"/>
            <a:ext cx="770991" cy="1696072"/>
          </a:xfrm>
          <a:prstGeom prst="curvedConnector3">
            <a:avLst>
              <a:gd name="adj1" fmla="val 39499"/>
            </a:avLst>
          </a:prstGeom>
          <a:ln>
            <a:solidFill>
              <a:srgbClr val="B8280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7" name="Connector: Elbow 146">
            <a:extLst>
              <a:ext uri="{FF2B5EF4-FFF2-40B4-BE49-F238E27FC236}">
                <a16:creationId xmlns:a16="http://schemas.microsoft.com/office/drawing/2014/main" id="{586F3F8E-4C67-A39F-5305-B473E1B06EEB}"/>
              </a:ext>
            </a:extLst>
          </p:cNvPr>
          <p:cNvCxnSpPr>
            <a:cxnSpLocks/>
            <a:stCxn id="23" idx="3"/>
            <a:endCxn id="32" idx="1"/>
          </p:cNvCxnSpPr>
          <p:nvPr/>
        </p:nvCxnSpPr>
        <p:spPr>
          <a:xfrm>
            <a:off x="4720403" y="3042255"/>
            <a:ext cx="897741" cy="760644"/>
          </a:xfrm>
          <a:prstGeom prst="bentConnector3">
            <a:avLst>
              <a:gd name="adj1" fmla="val 42219"/>
            </a:avLst>
          </a:prstGeom>
          <a:ln>
            <a:solidFill>
              <a:srgbClr val="B82807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5" name="Connector: Elbow 144">
            <a:extLst>
              <a:ext uri="{FF2B5EF4-FFF2-40B4-BE49-F238E27FC236}">
                <a16:creationId xmlns:a16="http://schemas.microsoft.com/office/drawing/2014/main" id="{93E7893A-330A-7453-362F-6447BC107B45}"/>
              </a:ext>
            </a:extLst>
          </p:cNvPr>
          <p:cNvCxnSpPr>
            <a:stCxn id="23" idx="3"/>
            <a:endCxn id="26" idx="1"/>
          </p:cNvCxnSpPr>
          <p:nvPr/>
        </p:nvCxnSpPr>
        <p:spPr>
          <a:xfrm flipV="1">
            <a:off x="4720403" y="2106827"/>
            <a:ext cx="886521" cy="935428"/>
          </a:xfrm>
          <a:prstGeom prst="bentConnector3">
            <a:avLst>
              <a:gd name="adj1" fmla="val 42837"/>
            </a:avLst>
          </a:prstGeom>
          <a:ln>
            <a:solidFill>
              <a:srgbClr val="B82807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662123D7-82C4-2710-F012-BACF80E7E842}"/>
              </a:ext>
            </a:extLst>
          </p:cNvPr>
          <p:cNvCxnSpPr>
            <a:cxnSpLocks/>
            <a:stCxn id="120" idx="4"/>
            <a:endCxn id="100" idx="0"/>
          </p:cNvCxnSpPr>
          <p:nvPr/>
        </p:nvCxnSpPr>
        <p:spPr>
          <a:xfrm>
            <a:off x="9449847" y="1315582"/>
            <a:ext cx="1" cy="268435"/>
          </a:xfrm>
          <a:prstGeom prst="line">
            <a:avLst/>
          </a:prstGeom>
          <a:ln>
            <a:solidFill>
              <a:srgbClr val="B8280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1570688B-36F4-0A4D-A91F-78CB79B343BA}"/>
              </a:ext>
            </a:extLst>
          </p:cNvPr>
          <p:cNvCxnSpPr>
            <a:cxnSpLocks/>
            <a:stCxn id="101" idx="4"/>
            <a:endCxn id="99" idx="0"/>
          </p:cNvCxnSpPr>
          <p:nvPr/>
        </p:nvCxnSpPr>
        <p:spPr>
          <a:xfrm>
            <a:off x="6818079" y="1317094"/>
            <a:ext cx="0" cy="266923"/>
          </a:xfrm>
          <a:prstGeom prst="line">
            <a:avLst/>
          </a:prstGeom>
          <a:ln>
            <a:solidFill>
              <a:srgbClr val="B8280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45A01C12-8454-4F2B-D161-CEE5210F5979}"/>
              </a:ext>
            </a:extLst>
          </p:cNvPr>
          <p:cNvCxnSpPr>
            <a:cxnSpLocks/>
            <a:stCxn id="122" idx="3"/>
            <a:endCxn id="121" idx="0"/>
          </p:cNvCxnSpPr>
          <p:nvPr/>
        </p:nvCxnSpPr>
        <p:spPr>
          <a:xfrm flipH="1">
            <a:off x="4298401" y="1315582"/>
            <a:ext cx="493" cy="1194455"/>
          </a:xfrm>
          <a:prstGeom prst="line">
            <a:avLst/>
          </a:prstGeom>
          <a:ln>
            <a:solidFill>
              <a:srgbClr val="B8280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759B16D-37E3-2A00-EF9E-AC75589843F4}"/>
              </a:ext>
            </a:extLst>
          </p:cNvPr>
          <p:cNvGrpSpPr/>
          <p:nvPr/>
        </p:nvGrpSpPr>
        <p:grpSpPr>
          <a:xfrm>
            <a:off x="486116" y="469227"/>
            <a:ext cx="2834599" cy="615906"/>
            <a:chOff x="4692356" y="2423156"/>
            <a:chExt cx="2665315" cy="579124"/>
          </a:xfrm>
        </p:grpSpPr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2936EA4A-7A25-6373-C887-5A99F9457427}"/>
                </a:ext>
              </a:extLst>
            </p:cNvPr>
            <p:cNvSpPr/>
            <p:nvPr/>
          </p:nvSpPr>
          <p:spPr>
            <a:xfrm>
              <a:off x="4692356" y="2423156"/>
              <a:ext cx="2203744" cy="529594"/>
            </a:xfrm>
            <a:custGeom>
              <a:avLst/>
              <a:gdLst>
                <a:gd name="connsiteX0" fmla="*/ 0 w 2095500"/>
                <a:gd name="connsiteY0" fmla="*/ 529589 h 529589"/>
                <a:gd name="connsiteX1" fmla="*/ 132397 w 2095500"/>
                <a:gd name="connsiteY1" fmla="*/ 0 h 529589"/>
                <a:gd name="connsiteX2" fmla="*/ 2095500 w 2095500"/>
                <a:gd name="connsiteY2" fmla="*/ 0 h 529589"/>
                <a:gd name="connsiteX3" fmla="*/ 1963103 w 2095500"/>
                <a:gd name="connsiteY3" fmla="*/ 529589 h 529589"/>
                <a:gd name="connsiteX4" fmla="*/ 0 w 2095500"/>
                <a:gd name="connsiteY4" fmla="*/ 529589 h 529589"/>
                <a:gd name="connsiteX0" fmla="*/ 0 w 1969293"/>
                <a:gd name="connsiteY0" fmla="*/ 529589 h 529589"/>
                <a:gd name="connsiteX1" fmla="*/ 6190 w 1969293"/>
                <a:gd name="connsiteY1" fmla="*/ 0 h 529589"/>
                <a:gd name="connsiteX2" fmla="*/ 1969293 w 1969293"/>
                <a:gd name="connsiteY2" fmla="*/ 0 h 529589"/>
                <a:gd name="connsiteX3" fmla="*/ 1836896 w 1969293"/>
                <a:gd name="connsiteY3" fmla="*/ 529589 h 529589"/>
                <a:gd name="connsiteX4" fmla="*/ 0 w 1969293"/>
                <a:gd name="connsiteY4" fmla="*/ 529589 h 529589"/>
                <a:gd name="connsiteX0" fmla="*/ 134471 w 2103764"/>
                <a:gd name="connsiteY0" fmla="*/ 529589 h 529589"/>
                <a:gd name="connsiteX1" fmla="*/ 140661 w 2103764"/>
                <a:gd name="connsiteY1" fmla="*/ 0 h 529589"/>
                <a:gd name="connsiteX2" fmla="*/ 2103764 w 2103764"/>
                <a:gd name="connsiteY2" fmla="*/ 0 h 529589"/>
                <a:gd name="connsiteX3" fmla="*/ 1971367 w 2103764"/>
                <a:gd name="connsiteY3" fmla="*/ 529589 h 529589"/>
                <a:gd name="connsiteX4" fmla="*/ 134471 w 2103764"/>
                <a:gd name="connsiteY4" fmla="*/ 529589 h 529589"/>
                <a:gd name="connsiteX0" fmla="*/ 242619 w 2211912"/>
                <a:gd name="connsiteY0" fmla="*/ 529589 h 529589"/>
                <a:gd name="connsiteX1" fmla="*/ 248809 w 2211912"/>
                <a:gd name="connsiteY1" fmla="*/ 0 h 529589"/>
                <a:gd name="connsiteX2" fmla="*/ 2211912 w 2211912"/>
                <a:gd name="connsiteY2" fmla="*/ 0 h 529589"/>
                <a:gd name="connsiteX3" fmla="*/ 2079515 w 2211912"/>
                <a:gd name="connsiteY3" fmla="*/ 529589 h 529589"/>
                <a:gd name="connsiteX4" fmla="*/ 242619 w 2211912"/>
                <a:gd name="connsiteY4" fmla="*/ 529589 h 529589"/>
                <a:gd name="connsiteX0" fmla="*/ 227302 w 2196595"/>
                <a:gd name="connsiteY0" fmla="*/ 529589 h 529589"/>
                <a:gd name="connsiteX1" fmla="*/ 233492 w 2196595"/>
                <a:gd name="connsiteY1" fmla="*/ 0 h 529589"/>
                <a:gd name="connsiteX2" fmla="*/ 2196595 w 2196595"/>
                <a:gd name="connsiteY2" fmla="*/ 0 h 529589"/>
                <a:gd name="connsiteX3" fmla="*/ 2064198 w 2196595"/>
                <a:gd name="connsiteY3" fmla="*/ 529589 h 529589"/>
                <a:gd name="connsiteX4" fmla="*/ 227302 w 2196595"/>
                <a:gd name="connsiteY4" fmla="*/ 529589 h 529589"/>
                <a:gd name="connsiteX0" fmla="*/ 234451 w 2203744"/>
                <a:gd name="connsiteY0" fmla="*/ 529594 h 529594"/>
                <a:gd name="connsiteX1" fmla="*/ 240641 w 2203744"/>
                <a:gd name="connsiteY1" fmla="*/ 5 h 529594"/>
                <a:gd name="connsiteX2" fmla="*/ 2203744 w 2203744"/>
                <a:gd name="connsiteY2" fmla="*/ 5 h 529594"/>
                <a:gd name="connsiteX3" fmla="*/ 2071347 w 2203744"/>
                <a:gd name="connsiteY3" fmla="*/ 529594 h 529594"/>
                <a:gd name="connsiteX4" fmla="*/ 234451 w 2203744"/>
                <a:gd name="connsiteY4" fmla="*/ 529594 h 529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03744" h="529594">
                  <a:moveTo>
                    <a:pt x="234451" y="529594"/>
                  </a:moveTo>
                  <a:cubicBezTo>
                    <a:pt x="-70667" y="529276"/>
                    <a:pt x="-87653" y="-2059"/>
                    <a:pt x="240641" y="5"/>
                  </a:cubicBezTo>
                  <a:lnTo>
                    <a:pt x="2203744" y="5"/>
                  </a:lnTo>
                  <a:lnTo>
                    <a:pt x="2071347" y="529594"/>
                  </a:lnTo>
                  <a:lnTo>
                    <a:pt x="234451" y="529594"/>
                  </a:lnTo>
                  <a:close/>
                </a:path>
              </a:pathLst>
            </a:custGeom>
            <a:gradFill>
              <a:gsLst>
                <a:gs pos="0">
                  <a:srgbClr val="DA6D1B">
                    <a:alpha val="0"/>
                  </a:srgbClr>
                </a:gs>
                <a:gs pos="100000">
                  <a:srgbClr val="DA5C15"/>
                </a:gs>
              </a:gsLst>
              <a:lin ang="10800000" scaled="1"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780CCC76-C5BA-4985-2A6A-20A10D2196DA}"/>
                </a:ext>
              </a:extLst>
            </p:cNvPr>
            <p:cNvSpPr/>
            <p:nvPr/>
          </p:nvSpPr>
          <p:spPr>
            <a:xfrm>
              <a:off x="5266849" y="2522221"/>
              <a:ext cx="2090822" cy="480059"/>
            </a:xfrm>
            <a:prstGeom prst="parallelogram">
              <a:avLst/>
            </a:prstGeom>
            <a:gradFill>
              <a:gsLst>
                <a:gs pos="0">
                  <a:srgbClr val="DA6D1B"/>
                </a:gs>
                <a:gs pos="100000">
                  <a:srgbClr val="DA5C15"/>
                </a:gs>
              </a:gsLst>
              <a:lin ang="10800000" scaled="1"/>
            </a:gradFill>
            <a:ln w="28575">
              <a:solidFill>
                <a:schemeClr val="bg1">
                  <a:lumMod val="9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spc="6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方正大标宋简体" panose="02000000000000000000" pitchFamily="2" charset="-122"/>
                  <a:ea typeface="方正大标宋简体" panose="02000000000000000000" pitchFamily="2" charset="-122"/>
                </a:rPr>
                <a:t>项目架构</a:t>
              </a:r>
            </a:p>
          </p:txBody>
        </p:sp>
        <p:pic>
          <p:nvPicPr>
            <p:cNvPr id="8" name="Graphic 7" descr="Magnifying glass">
              <a:extLst>
                <a:ext uri="{FF2B5EF4-FFF2-40B4-BE49-F238E27FC236}">
                  <a16:creationId xmlns:a16="http://schemas.microsoft.com/office/drawing/2014/main" id="{5CBFF9CA-176F-E9D9-3048-99AD42C5E0B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791076" y="2464118"/>
              <a:ext cx="439102" cy="43910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3D7C2998-9D53-6D3E-73B8-5AA8A65E92E9}"/>
              </a:ext>
            </a:extLst>
          </p:cNvPr>
          <p:cNvGrpSpPr/>
          <p:nvPr/>
        </p:nvGrpSpPr>
        <p:grpSpPr>
          <a:xfrm>
            <a:off x="3896491" y="2646015"/>
            <a:ext cx="826185" cy="1146810"/>
            <a:chOff x="1959778" y="3276600"/>
            <a:chExt cx="826185" cy="1146810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4C1AF175-83E7-0A2F-3B42-46C54379ECE7}"/>
                </a:ext>
              </a:extLst>
            </p:cNvPr>
            <p:cNvGrpSpPr/>
            <p:nvPr/>
          </p:nvGrpSpPr>
          <p:grpSpPr>
            <a:xfrm>
              <a:off x="1959778" y="3276600"/>
              <a:ext cx="823912" cy="792480"/>
              <a:chOff x="2052639" y="3733800"/>
              <a:chExt cx="823912" cy="792480"/>
            </a:xfrm>
          </p:grpSpPr>
          <p:sp>
            <p:nvSpPr>
              <p:cNvPr id="23" name="Rectangle: Rounded Corners 22">
                <a:extLst>
                  <a:ext uri="{FF2B5EF4-FFF2-40B4-BE49-F238E27FC236}">
                    <a16:creationId xmlns:a16="http://schemas.microsoft.com/office/drawing/2014/main" id="{FE89CFC2-6375-A65B-5E58-DA0BBD32D197}"/>
                  </a:ext>
                </a:extLst>
              </p:cNvPr>
              <p:cNvSpPr/>
              <p:nvPr/>
            </p:nvSpPr>
            <p:spPr>
              <a:xfrm>
                <a:off x="2052639" y="3733800"/>
                <a:ext cx="823912" cy="792480"/>
              </a:xfrm>
              <a:prstGeom prst="roundRect">
                <a:avLst>
                  <a:gd name="adj" fmla="val 9048"/>
                </a:avLst>
              </a:prstGeom>
              <a:noFill/>
              <a:ln w="19050">
                <a:solidFill>
                  <a:srgbClr val="B82807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Consolas" panose="020B0609020204030204" pitchFamily="49" charset="0"/>
                </a:endParaRPr>
              </a:p>
            </p:txBody>
          </p:sp>
          <p:pic>
            <p:nvPicPr>
              <p:cNvPr id="24" name="Graphic 23">
                <a:extLst>
                  <a:ext uri="{FF2B5EF4-FFF2-40B4-BE49-F238E27FC236}">
                    <a16:creationId xmlns:a16="http://schemas.microsoft.com/office/drawing/2014/main" id="{7A420F71-8C82-D872-198A-FA3BB902F5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/>
              <a:stretch/>
            </p:blipFill>
            <p:spPr>
              <a:xfrm>
                <a:off x="2110265" y="3775710"/>
                <a:ext cx="708660" cy="708660"/>
              </a:xfrm>
              <a:prstGeom prst="rect">
                <a:avLst/>
              </a:prstGeom>
            </p:spPr>
          </p:pic>
        </p:grp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84E213C8-2730-08D0-0555-957F8C470B51}"/>
                </a:ext>
              </a:extLst>
            </p:cNvPr>
            <p:cNvSpPr/>
            <p:nvPr/>
          </p:nvSpPr>
          <p:spPr>
            <a:xfrm>
              <a:off x="1959778" y="4178982"/>
              <a:ext cx="826185" cy="244428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DA6D1B"/>
                </a:gs>
                <a:gs pos="100000">
                  <a:srgbClr val="DA5C15"/>
                </a:gs>
              </a:gsLst>
              <a:lin ang="10800000" scaled="1"/>
            </a:gradFill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ea typeface="等线" panose="02010600030101010101" pitchFamily="2" charset="-122"/>
                </a:rPr>
                <a:t>网络爬虫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724D8C9C-9E5F-30B7-3D02-7B5AA6AA3924}"/>
              </a:ext>
            </a:extLst>
          </p:cNvPr>
          <p:cNvGrpSpPr/>
          <p:nvPr/>
        </p:nvGrpSpPr>
        <p:grpSpPr>
          <a:xfrm>
            <a:off x="7080976" y="1704910"/>
            <a:ext cx="1065614" cy="1146810"/>
            <a:chOff x="3683200" y="3276600"/>
            <a:chExt cx="1065614" cy="1146810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A7EC6BDE-735D-E5E8-4458-8F89720FD35D}"/>
                </a:ext>
              </a:extLst>
            </p:cNvPr>
            <p:cNvGrpSpPr/>
            <p:nvPr/>
          </p:nvGrpSpPr>
          <p:grpSpPr>
            <a:xfrm>
              <a:off x="3804052" y="3276600"/>
              <a:ext cx="823912" cy="792480"/>
              <a:chOff x="2052639" y="3733800"/>
              <a:chExt cx="823912" cy="792480"/>
            </a:xfrm>
          </p:grpSpPr>
          <p:sp>
            <p:nvSpPr>
              <p:cNvPr id="29" name="Rectangle: Rounded Corners 28">
                <a:extLst>
                  <a:ext uri="{FF2B5EF4-FFF2-40B4-BE49-F238E27FC236}">
                    <a16:creationId xmlns:a16="http://schemas.microsoft.com/office/drawing/2014/main" id="{B85148D3-1586-A5BB-FF00-4708CB2C9725}"/>
                  </a:ext>
                </a:extLst>
              </p:cNvPr>
              <p:cNvSpPr/>
              <p:nvPr/>
            </p:nvSpPr>
            <p:spPr>
              <a:xfrm>
                <a:off x="2052639" y="3733800"/>
                <a:ext cx="823912" cy="792480"/>
              </a:xfrm>
              <a:prstGeom prst="roundRect">
                <a:avLst>
                  <a:gd name="adj" fmla="val 9048"/>
                </a:avLst>
              </a:prstGeom>
              <a:noFill/>
              <a:ln w="19050">
                <a:solidFill>
                  <a:srgbClr val="B82807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Consolas" panose="020B0609020204030204" pitchFamily="49" charset="0"/>
                </a:endParaRPr>
              </a:p>
            </p:txBody>
          </p:sp>
          <p:pic>
            <p:nvPicPr>
              <p:cNvPr id="30" name="Graphic 29">
                <a:extLst>
                  <a:ext uri="{FF2B5EF4-FFF2-40B4-BE49-F238E27FC236}">
                    <a16:creationId xmlns:a16="http://schemas.microsoft.com/office/drawing/2014/main" id="{0D2F7399-685A-9933-84FF-99439E02F6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rcRect/>
              <a:stretch/>
            </p:blipFill>
            <p:spPr>
              <a:xfrm>
                <a:off x="2180432" y="3841749"/>
                <a:ext cx="568325" cy="568325"/>
              </a:xfrm>
              <a:prstGeom prst="rect">
                <a:avLst/>
              </a:prstGeom>
            </p:spPr>
          </p:pic>
        </p:grp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id="{70B351D7-9341-B3DA-2AC8-387B90F6566F}"/>
                </a:ext>
              </a:extLst>
            </p:cNvPr>
            <p:cNvSpPr/>
            <p:nvPr/>
          </p:nvSpPr>
          <p:spPr>
            <a:xfrm>
              <a:off x="3683200" y="4178982"/>
              <a:ext cx="1065614" cy="244428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DA6D1B"/>
                </a:gs>
                <a:gs pos="100000">
                  <a:srgbClr val="DA5C15"/>
                </a:gs>
              </a:gsLst>
              <a:lin ang="10800000" scaled="1"/>
            </a:gradFill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ea typeface="等线" panose="02010600030101010101" pitchFamily="2" charset="-122"/>
                </a:rPr>
                <a:t>搜索工具面板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6B7EFFD-931C-BBF8-283F-DCBABAE35F60}"/>
              </a:ext>
            </a:extLst>
          </p:cNvPr>
          <p:cNvGrpSpPr/>
          <p:nvPr/>
        </p:nvGrpSpPr>
        <p:grpSpPr>
          <a:xfrm>
            <a:off x="5497293" y="3406659"/>
            <a:ext cx="1065614" cy="1146810"/>
            <a:chOff x="5780606" y="3276600"/>
            <a:chExt cx="1065614" cy="1146810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1A6AFF06-E5D3-199A-86D2-C406405B77D7}"/>
                </a:ext>
              </a:extLst>
            </p:cNvPr>
            <p:cNvGrpSpPr/>
            <p:nvPr/>
          </p:nvGrpSpPr>
          <p:grpSpPr>
            <a:xfrm>
              <a:off x="5901457" y="3276600"/>
              <a:ext cx="823912" cy="792480"/>
              <a:chOff x="2052639" y="3733800"/>
              <a:chExt cx="823912" cy="792480"/>
            </a:xfrm>
          </p:grpSpPr>
          <p:sp>
            <p:nvSpPr>
              <p:cNvPr id="32" name="Rectangle: Rounded Corners 31">
                <a:extLst>
                  <a:ext uri="{FF2B5EF4-FFF2-40B4-BE49-F238E27FC236}">
                    <a16:creationId xmlns:a16="http://schemas.microsoft.com/office/drawing/2014/main" id="{B2301481-E27B-A8FB-CDD8-E9BC36059929}"/>
                  </a:ext>
                </a:extLst>
              </p:cNvPr>
              <p:cNvSpPr/>
              <p:nvPr/>
            </p:nvSpPr>
            <p:spPr>
              <a:xfrm>
                <a:off x="2052639" y="3733800"/>
                <a:ext cx="823912" cy="792480"/>
              </a:xfrm>
              <a:prstGeom prst="roundRect">
                <a:avLst>
                  <a:gd name="adj" fmla="val 9048"/>
                </a:avLst>
              </a:prstGeom>
              <a:noFill/>
              <a:ln w="19050">
                <a:solidFill>
                  <a:srgbClr val="B82807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Consolas" panose="020B0609020204030204" pitchFamily="49" charset="0"/>
                </a:endParaRPr>
              </a:p>
            </p:txBody>
          </p:sp>
          <p:pic>
            <p:nvPicPr>
              <p:cNvPr id="33" name="Graphic 32" descr="Database">
                <a:extLst>
                  <a:ext uri="{FF2B5EF4-FFF2-40B4-BE49-F238E27FC236}">
                    <a16:creationId xmlns:a16="http://schemas.microsoft.com/office/drawing/2014/main" id="{B3AE3EC5-CF56-4151-F387-85A7E9CE43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rcRect/>
              <a:stretch/>
            </p:blipFill>
            <p:spPr>
              <a:xfrm>
                <a:off x="2110265" y="3775710"/>
                <a:ext cx="708660" cy="708660"/>
              </a:xfrm>
              <a:prstGeom prst="rect">
                <a:avLst/>
              </a:prstGeom>
            </p:spPr>
          </p:pic>
        </p:grp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E30ADE99-A789-583D-5516-014EEE71993E}"/>
                </a:ext>
              </a:extLst>
            </p:cNvPr>
            <p:cNvSpPr/>
            <p:nvPr/>
          </p:nvSpPr>
          <p:spPr>
            <a:xfrm>
              <a:off x="5780606" y="4178982"/>
              <a:ext cx="1065614" cy="244428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DA6D1B"/>
                </a:gs>
                <a:gs pos="100000">
                  <a:srgbClr val="DA5C15"/>
                </a:gs>
              </a:gsLst>
              <a:lin ang="10800000" scaled="1"/>
            </a:gradFill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ea typeface="等线" panose="02010600030101010101" pitchFamily="2" charset="-122"/>
                </a:rPr>
                <a:t>关系型数据库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B382A20A-0BD5-C040-3A48-7CF7E7C4AEB2}"/>
              </a:ext>
            </a:extLst>
          </p:cNvPr>
          <p:cNvGrpSpPr/>
          <p:nvPr/>
        </p:nvGrpSpPr>
        <p:grpSpPr>
          <a:xfrm>
            <a:off x="5606924" y="1710587"/>
            <a:ext cx="826186" cy="1146810"/>
            <a:chOff x="7633102" y="3276600"/>
            <a:chExt cx="826186" cy="1146810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931D47ED-40A5-9FB4-CA35-F036A4BBFADC}"/>
                </a:ext>
              </a:extLst>
            </p:cNvPr>
            <p:cNvGrpSpPr/>
            <p:nvPr/>
          </p:nvGrpSpPr>
          <p:grpSpPr>
            <a:xfrm>
              <a:off x="7633102" y="3276600"/>
              <a:ext cx="823912" cy="792480"/>
              <a:chOff x="2052639" y="3733800"/>
              <a:chExt cx="823912" cy="792480"/>
            </a:xfrm>
          </p:grpSpPr>
          <p:sp>
            <p:nvSpPr>
              <p:cNvPr id="26" name="Rectangle: Rounded Corners 25">
                <a:extLst>
                  <a:ext uri="{FF2B5EF4-FFF2-40B4-BE49-F238E27FC236}">
                    <a16:creationId xmlns:a16="http://schemas.microsoft.com/office/drawing/2014/main" id="{F5E68299-8917-5766-04CB-BB0B6E5960D4}"/>
                  </a:ext>
                </a:extLst>
              </p:cNvPr>
              <p:cNvSpPr/>
              <p:nvPr/>
            </p:nvSpPr>
            <p:spPr>
              <a:xfrm>
                <a:off x="2052639" y="3733800"/>
                <a:ext cx="823912" cy="792480"/>
              </a:xfrm>
              <a:prstGeom prst="roundRect">
                <a:avLst>
                  <a:gd name="adj" fmla="val 9048"/>
                </a:avLst>
              </a:prstGeom>
              <a:noFill/>
              <a:ln w="19050">
                <a:solidFill>
                  <a:srgbClr val="B82807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Consolas" panose="020B0609020204030204" pitchFamily="49" charset="0"/>
                </a:endParaRPr>
              </a:p>
            </p:txBody>
          </p:sp>
          <p:pic>
            <p:nvPicPr>
              <p:cNvPr id="27" name="Graphic 26">
                <a:extLst>
                  <a:ext uri="{FF2B5EF4-FFF2-40B4-BE49-F238E27FC236}">
                    <a16:creationId xmlns:a16="http://schemas.microsoft.com/office/drawing/2014/main" id="{63FE39EA-563A-D4BB-8970-EB11D106C4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rcRect/>
              <a:stretch/>
            </p:blipFill>
            <p:spPr>
              <a:xfrm>
                <a:off x="2110265" y="3775710"/>
                <a:ext cx="708660" cy="708660"/>
              </a:xfrm>
              <a:prstGeom prst="rect">
                <a:avLst/>
              </a:prstGeom>
            </p:spPr>
          </p:pic>
        </p:grp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654168DF-5EAA-FBA3-E6EB-34D816E9D075}"/>
                </a:ext>
              </a:extLst>
            </p:cNvPr>
            <p:cNvSpPr/>
            <p:nvPr/>
          </p:nvSpPr>
          <p:spPr>
            <a:xfrm>
              <a:off x="7633102" y="4178982"/>
              <a:ext cx="826186" cy="244428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DA6D1B"/>
                </a:gs>
                <a:gs pos="100000">
                  <a:srgbClr val="DA5C15"/>
                </a:gs>
              </a:gsLst>
              <a:lin ang="10800000" scaled="1"/>
            </a:gradFill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ea typeface="等线" panose="02010600030101010101" pitchFamily="2" charset="-122"/>
                </a:rPr>
                <a:t>搜索工具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AFB54207-E8D8-2287-9CF6-6215E5215500}"/>
              </a:ext>
            </a:extLst>
          </p:cNvPr>
          <p:cNvGrpSpPr/>
          <p:nvPr/>
        </p:nvGrpSpPr>
        <p:grpSpPr>
          <a:xfrm>
            <a:off x="8989686" y="3397594"/>
            <a:ext cx="943596" cy="1138555"/>
            <a:chOff x="9133370" y="3284855"/>
            <a:chExt cx="943596" cy="1138555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A53218F3-A44B-8840-04A0-958E64F7B401}"/>
                </a:ext>
              </a:extLst>
            </p:cNvPr>
            <p:cNvGrpSpPr/>
            <p:nvPr/>
          </p:nvGrpSpPr>
          <p:grpSpPr>
            <a:xfrm>
              <a:off x="9193212" y="3284855"/>
              <a:ext cx="823912" cy="792480"/>
              <a:chOff x="2052639" y="3733800"/>
              <a:chExt cx="823912" cy="792480"/>
            </a:xfrm>
          </p:grpSpPr>
          <p:sp>
            <p:nvSpPr>
              <p:cNvPr id="2" name="Rectangle: Rounded Corners 1">
                <a:extLst>
                  <a:ext uri="{FF2B5EF4-FFF2-40B4-BE49-F238E27FC236}">
                    <a16:creationId xmlns:a16="http://schemas.microsoft.com/office/drawing/2014/main" id="{4FD54E12-C7DF-8EE7-735E-C08356B937A9}"/>
                  </a:ext>
                </a:extLst>
              </p:cNvPr>
              <p:cNvSpPr/>
              <p:nvPr/>
            </p:nvSpPr>
            <p:spPr>
              <a:xfrm>
                <a:off x="2052639" y="3733800"/>
                <a:ext cx="823912" cy="792480"/>
              </a:xfrm>
              <a:prstGeom prst="roundRect">
                <a:avLst>
                  <a:gd name="adj" fmla="val 9048"/>
                </a:avLst>
              </a:prstGeom>
              <a:noFill/>
              <a:ln w="19050">
                <a:solidFill>
                  <a:srgbClr val="B82807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Consolas" panose="020B0609020204030204" pitchFamily="49" charset="0"/>
                </a:endParaRPr>
              </a:p>
            </p:txBody>
          </p:sp>
          <p:pic>
            <p:nvPicPr>
              <p:cNvPr id="4" name="Graphic 3" descr="Server">
                <a:extLst>
                  <a:ext uri="{FF2B5EF4-FFF2-40B4-BE49-F238E27FC236}">
                    <a16:creationId xmlns:a16="http://schemas.microsoft.com/office/drawing/2014/main" id="{6172E137-BE3F-C917-2A19-01D3EA5728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2110265" y="3775710"/>
                <a:ext cx="708660" cy="708660"/>
              </a:xfrm>
              <a:prstGeom prst="rect">
                <a:avLst/>
              </a:prstGeom>
            </p:spPr>
          </p:pic>
        </p:grp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CEE57554-3189-CEF6-5238-BF3301829927}"/>
                </a:ext>
              </a:extLst>
            </p:cNvPr>
            <p:cNvSpPr/>
            <p:nvPr/>
          </p:nvSpPr>
          <p:spPr>
            <a:xfrm>
              <a:off x="9133370" y="4178982"/>
              <a:ext cx="943596" cy="244428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DA6D1B"/>
                </a:gs>
                <a:gs pos="100000">
                  <a:srgbClr val="DA5C15"/>
                </a:gs>
              </a:gsLst>
              <a:lin ang="10800000" scaled="1"/>
            </a:gradFill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ea typeface="等线" panose="02010600030101010101" pitchFamily="2" charset="-122"/>
                </a:rPr>
                <a:t>应用服务器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4E081CAE-AD55-8D47-13B7-FD60A272EE95}"/>
              </a:ext>
            </a:extLst>
          </p:cNvPr>
          <p:cNvGrpSpPr/>
          <p:nvPr/>
        </p:nvGrpSpPr>
        <p:grpSpPr>
          <a:xfrm>
            <a:off x="8989686" y="1717906"/>
            <a:ext cx="943596" cy="1138555"/>
            <a:chOff x="10453058" y="3284855"/>
            <a:chExt cx="943596" cy="1138555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C5CF698E-186D-705D-1C74-5850EDA42F37}"/>
                </a:ext>
              </a:extLst>
            </p:cNvPr>
            <p:cNvGrpSpPr/>
            <p:nvPr/>
          </p:nvGrpSpPr>
          <p:grpSpPr>
            <a:xfrm>
              <a:off x="10512901" y="3284855"/>
              <a:ext cx="823912" cy="792480"/>
              <a:chOff x="2052639" y="3733800"/>
              <a:chExt cx="823912" cy="792480"/>
            </a:xfrm>
          </p:grpSpPr>
          <p:sp>
            <p:nvSpPr>
              <p:cNvPr id="35" name="Rectangle: Rounded Corners 34">
                <a:extLst>
                  <a:ext uri="{FF2B5EF4-FFF2-40B4-BE49-F238E27FC236}">
                    <a16:creationId xmlns:a16="http://schemas.microsoft.com/office/drawing/2014/main" id="{FD9697E1-11FC-8A93-64DE-827E7F7DB5F6}"/>
                  </a:ext>
                </a:extLst>
              </p:cNvPr>
              <p:cNvSpPr/>
              <p:nvPr/>
            </p:nvSpPr>
            <p:spPr>
              <a:xfrm>
                <a:off x="2052639" y="3733800"/>
                <a:ext cx="823912" cy="792480"/>
              </a:xfrm>
              <a:prstGeom prst="roundRect">
                <a:avLst>
                  <a:gd name="adj" fmla="val 9048"/>
                </a:avLst>
              </a:prstGeom>
              <a:noFill/>
              <a:ln w="19050">
                <a:solidFill>
                  <a:srgbClr val="B82807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Consolas" panose="020B0609020204030204" pitchFamily="49" charset="0"/>
                </a:endParaRPr>
              </a:p>
            </p:txBody>
          </p:sp>
          <p:pic>
            <p:nvPicPr>
              <p:cNvPr id="36" name="Graphic 35">
                <a:extLst>
                  <a:ext uri="{FF2B5EF4-FFF2-40B4-BE49-F238E27FC236}">
                    <a16:creationId xmlns:a16="http://schemas.microsoft.com/office/drawing/2014/main" id="{72E0442A-12E4-7A89-7BA4-DA7FB77AAC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rcRect/>
              <a:stretch/>
            </p:blipFill>
            <p:spPr>
              <a:xfrm>
                <a:off x="2187417" y="3852862"/>
                <a:ext cx="554355" cy="554355"/>
              </a:xfrm>
              <a:prstGeom prst="rect">
                <a:avLst/>
              </a:prstGeom>
            </p:spPr>
          </p:pic>
        </p:grpSp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C5FC74E2-C6F8-223F-3004-F0215812B234}"/>
                </a:ext>
              </a:extLst>
            </p:cNvPr>
            <p:cNvSpPr/>
            <p:nvPr/>
          </p:nvSpPr>
          <p:spPr>
            <a:xfrm>
              <a:off x="10453058" y="4178982"/>
              <a:ext cx="943596" cy="244428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DA6D1B"/>
                </a:gs>
                <a:gs pos="100000">
                  <a:srgbClr val="DA5C15"/>
                </a:gs>
              </a:gsLst>
              <a:lin ang="10800000" scaled="1"/>
            </a:gradFill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ea typeface="等线" panose="02010600030101010101" pitchFamily="2" charset="-122"/>
                </a:rPr>
                <a:t>WEB</a:t>
              </a:r>
              <a:r>
                <a:rPr lang="zh-CN" altLang="en-US" sz="1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ea typeface="等线" panose="02010600030101010101" pitchFamily="2" charset="-122"/>
                </a:rPr>
                <a:t>应用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6072DA39-AB3E-BF5A-B8B6-40E43B0F713D}"/>
              </a:ext>
            </a:extLst>
          </p:cNvPr>
          <p:cNvGrpSpPr/>
          <p:nvPr/>
        </p:nvGrpSpPr>
        <p:grpSpPr>
          <a:xfrm>
            <a:off x="7201827" y="3406659"/>
            <a:ext cx="826185" cy="1146810"/>
            <a:chOff x="618834" y="3276600"/>
            <a:chExt cx="826185" cy="1146810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472E17B4-2638-020D-DA8C-37ED5C9579F9}"/>
                </a:ext>
              </a:extLst>
            </p:cNvPr>
            <p:cNvGrpSpPr/>
            <p:nvPr/>
          </p:nvGrpSpPr>
          <p:grpSpPr>
            <a:xfrm>
              <a:off x="618834" y="3276600"/>
              <a:ext cx="823912" cy="792480"/>
              <a:chOff x="2052639" y="3733800"/>
              <a:chExt cx="823912" cy="792480"/>
            </a:xfrm>
          </p:grpSpPr>
          <p:sp>
            <p:nvSpPr>
              <p:cNvPr id="44" name="Rectangle: Rounded Corners 43">
                <a:extLst>
                  <a:ext uri="{FF2B5EF4-FFF2-40B4-BE49-F238E27FC236}">
                    <a16:creationId xmlns:a16="http://schemas.microsoft.com/office/drawing/2014/main" id="{D97C59B3-C0E0-344C-0BEA-C76DE25A976A}"/>
                  </a:ext>
                </a:extLst>
              </p:cNvPr>
              <p:cNvSpPr/>
              <p:nvPr/>
            </p:nvSpPr>
            <p:spPr>
              <a:xfrm>
                <a:off x="2052639" y="3733800"/>
                <a:ext cx="823912" cy="792480"/>
              </a:xfrm>
              <a:prstGeom prst="roundRect">
                <a:avLst>
                  <a:gd name="adj" fmla="val 9048"/>
                </a:avLst>
              </a:prstGeom>
              <a:noFill/>
              <a:ln w="19050">
                <a:solidFill>
                  <a:srgbClr val="B82807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Consolas" panose="020B0609020204030204" pitchFamily="49" charset="0"/>
                </a:endParaRPr>
              </a:p>
            </p:txBody>
          </p:sp>
          <p:pic>
            <p:nvPicPr>
              <p:cNvPr id="45" name="Graphic 44">
                <a:extLst>
                  <a:ext uri="{FF2B5EF4-FFF2-40B4-BE49-F238E27FC236}">
                    <a16:creationId xmlns:a16="http://schemas.microsoft.com/office/drawing/2014/main" id="{C155A115-5CA4-4C5E-D78B-CF4931C44A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rcRect/>
              <a:stretch/>
            </p:blipFill>
            <p:spPr>
              <a:xfrm>
                <a:off x="2110265" y="3775710"/>
                <a:ext cx="708660" cy="708660"/>
              </a:xfrm>
              <a:prstGeom prst="rect">
                <a:avLst/>
              </a:prstGeom>
            </p:spPr>
          </p:pic>
        </p:grpSp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02728B0B-96FB-0826-E02E-65229FD27C17}"/>
                </a:ext>
              </a:extLst>
            </p:cNvPr>
            <p:cNvSpPr/>
            <p:nvPr/>
          </p:nvSpPr>
          <p:spPr>
            <a:xfrm>
              <a:off x="618834" y="4178982"/>
              <a:ext cx="826185" cy="244428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DA6D1B"/>
                </a:gs>
                <a:gs pos="100000">
                  <a:srgbClr val="DA5C15"/>
                </a:gs>
              </a:gsLst>
              <a:lin ang="10800000" scaled="1"/>
            </a:gradFill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ea typeface="等线" panose="02010600030101010101" pitchFamily="2" charset="-122"/>
                </a:rPr>
                <a:t>分析工具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F37AD6FF-31B8-BDEF-3EC9-882E930AD3C3}"/>
              </a:ext>
            </a:extLst>
          </p:cNvPr>
          <p:cNvGrpSpPr/>
          <p:nvPr/>
        </p:nvGrpSpPr>
        <p:grpSpPr>
          <a:xfrm>
            <a:off x="10776769" y="3047000"/>
            <a:ext cx="823912" cy="1146810"/>
            <a:chOff x="618834" y="3276600"/>
            <a:chExt cx="823912" cy="1146810"/>
          </a:xfrm>
        </p:grpSpPr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01012D2E-B00F-1185-9F60-DE48429446DE}"/>
                </a:ext>
              </a:extLst>
            </p:cNvPr>
            <p:cNvGrpSpPr/>
            <p:nvPr/>
          </p:nvGrpSpPr>
          <p:grpSpPr>
            <a:xfrm>
              <a:off x="618834" y="3276600"/>
              <a:ext cx="823912" cy="792480"/>
              <a:chOff x="2052639" y="3733800"/>
              <a:chExt cx="823912" cy="792480"/>
            </a:xfrm>
          </p:grpSpPr>
          <p:sp>
            <p:nvSpPr>
              <p:cNvPr id="53" name="Rectangle: Rounded Corners 52">
                <a:extLst>
                  <a:ext uri="{FF2B5EF4-FFF2-40B4-BE49-F238E27FC236}">
                    <a16:creationId xmlns:a16="http://schemas.microsoft.com/office/drawing/2014/main" id="{6F914897-8962-3678-1D9A-818F23DC02D9}"/>
                  </a:ext>
                </a:extLst>
              </p:cNvPr>
              <p:cNvSpPr/>
              <p:nvPr/>
            </p:nvSpPr>
            <p:spPr>
              <a:xfrm>
                <a:off x="2052639" y="3733800"/>
                <a:ext cx="823912" cy="792480"/>
              </a:xfrm>
              <a:prstGeom prst="roundRect">
                <a:avLst>
                  <a:gd name="adj" fmla="val 9048"/>
                </a:avLst>
              </a:prstGeom>
              <a:noFill/>
              <a:ln w="19050">
                <a:solidFill>
                  <a:srgbClr val="B82807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Consolas" panose="020B0609020204030204" pitchFamily="49" charset="0"/>
                </a:endParaRPr>
              </a:p>
            </p:txBody>
          </p:sp>
          <p:pic>
            <p:nvPicPr>
              <p:cNvPr id="54" name="Graphic 53" descr="Smiling face with no fill">
                <a:extLst>
                  <a:ext uri="{FF2B5EF4-FFF2-40B4-BE49-F238E27FC236}">
                    <a16:creationId xmlns:a16="http://schemas.microsoft.com/office/drawing/2014/main" id="{E744E914-BE01-A96C-8220-CB3E0AE99F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rcRect/>
              <a:stretch/>
            </p:blipFill>
            <p:spPr>
              <a:xfrm>
                <a:off x="2178357" y="3845219"/>
                <a:ext cx="572476" cy="572476"/>
              </a:xfrm>
              <a:prstGeom prst="rect">
                <a:avLst/>
              </a:prstGeom>
            </p:spPr>
          </p:pic>
        </p:grpSp>
        <p:sp>
          <p:nvSpPr>
            <p:cNvPr id="52" name="Rectangle: Rounded Corners 51">
              <a:extLst>
                <a:ext uri="{FF2B5EF4-FFF2-40B4-BE49-F238E27FC236}">
                  <a16:creationId xmlns:a16="http://schemas.microsoft.com/office/drawing/2014/main" id="{6860AADE-6CC7-9005-41D4-46B0A93091CB}"/>
                </a:ext>
              </a:extLst>
            </p:cNvPr>
            <p:cNvSpPr/>
            <p:nvPr/>
          </p:nvSpPr>
          <p:spPr>
            <a:xfrm>
              <a:off x="769937" y="4178982"/>
              <a:ext cx="513576" cy="244428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DA6D1B"/>
                </a:gs>
                <a:gs pos="100000">
                  <a:srgbClr val="DA5C15"/>
                </a:gs>
              </a:gsLst>
              <a:lin ang="10800000" scaled="1"/>
            </a:gradFill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ea typeface="等线" panose="02010600030101010101" pitchFamily="2" charset="-122"/>
                </a:rPr>
                <a:t>用户</a:t>
              </a:r>
            </a:p>
          </p:txBody>
        </p:sp>
      </p:grp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BC24E1B4-1736-8FD3-0B8C-2CD53ECF565A}"/>
              </a:ext>
            </a:extLst>
          </p:cNvPr>
          <p:cNvGrpSpPr/>
          <p:nvPr/>
        </p:nvGrpSpPr>
        <p:grpSpPr>
          <a:xfrm>
            <a:off x="453493" y="1385355"/>
            <a:ext cx="1199783" cy="4111736"/>
            <a:chOff x="453493" y="1838013"/>
            <a:chExt cx="1199783" cy="4111736"/>
          </a:xfrm>
        </p:grpSpPr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115B59B5-3A07-3EC2-4254-5B735D4C89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591106" y="1982845"/>
              <a:ext cx="936105" cy="544423"/>
            </a:xfrm>
            <a:prstGeom prst="rect">
              <a:avLst/>
            </a:prstGeom>
            <a:ln w="127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AD302058-2809-6777-5C69-E15F80969C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591106" y="4444384"/>
              <a:ext cx="936105" cy="544423"/>
            </a:xfrm>
            <a:prstGeom prst="rect">
              <a:avLst/>
            </a:prstGeom>
            <a:ln w="127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9687C348-8007-62E4-528F-4F4D7DB032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591106" y="2796933"/>
              <a:ext cx="936105" cy="544423"/>
            </a:xfrm>
            <a:prstGeom prst="rect">
              <a:avLst/>
            </a:prstGeom>
            <a:ln w="127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CEEA895F-10E0-4E9E-1C11-C66A260D68C9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591845" y="3618030"/>
              <a:ext cx="934862" cy="543700"/>
            </a:xfrm>
            <a:prstGeom prst="rect">
              <a:avLst/>
            </a:prstGeom>
            <a:ln w="127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41E45921-30A8-6DE5-0E3E-70819CD0A70C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585954" y="5286581"/>
              <a:ext cx="934862" cy="543700"/>
            </a:xfrm>
            <a:prstGeom prst="rect">
              <a:avLst/>
            </a:prstGeom>
            <a:ln w="127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69" name="Rectangle: Rounded Corners 68">
              <a:extLst>
                <a:ext uri="{FF2B5EF4-FFF2-40B4-BE49-F238E27FC236}">
                  <a16:creationId xmlns:a16="http://schemas.microsoft.com/office/drawing/2014/main" id="{DA6C4F30-F6C1-AE85-2AA2-ED362F6F140E}"/>
                </a:ext>
              </a:extLst>
            </p:cNvPr>
            <p:cNvSpPr/>
            <p:nvPr/>
          </p:nvSpPr>
          <p:spPr>
            <a:xfrm>
              <a:off x="453493" y="1838013"/>
              <a:ext cx="1199783" cy="4111736"/>
            </a:xfrm>
            <a:prstGeom prst="roundRect">
              <a:avLst>
                <a:gd name="adj" fmla="val 4326"/>
              </a:avLst>
            </a:prstGeom>
            <a:noFill/>
            <a:ln w="19050">
              <a:solidFill>
                <a:srgbClr val="B82807"/>
              </a:solidFill>
              <a:prstDash val="dash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658FAF2B-9538-DE54-4E90-9ED5FE24395D}"/>
              </a:ext>
            </a:extLst>
          </p:cNvPr>
          <p:cNvGrpSpPr/>
          <p:nvPr/>
        </p:nvGrpSpPr>
        <p:grpSpPr>
          <a:xfrm>
            <a:off x="2241971" y="1614992"/>
            <a:ext cx="823912" cy="792480"/>
            <a:chOff x="2460706" y="2909354"/>
            <a:chExt cx="823912" cy="792480"/>
          </a:xfrm>
        </p:grpSpPr>
        <p:sp>
          <p:nvSpPr>
            <p:cNvPr id="70" name="Rectangle: Rounded Corners 69">
              <a:extLst>
                <a:ext uri="{FF2B5EF4-FFF2-40B4-BE49-F238E27FC236}">
                  <a16:creationId xmlns:a16="http://schemas.microsoft.com/office/drawing/2014/main" id="{48B8C987-05B4-DB84-96EC-12DF41998242}"/>
                </a:ext>
              </a:extLst>
            </p:cNvPr>
            <p:cNvSpPr/>
            <p:nvPr/>
          </p:nvSpPr>
          <p:spPr>
            <a:xfrm>
              <a:off x="2460706" y="2909354"/>
              <a:ext cx="823912" cy="792480"/>
            </a:xfrm>
            <a:prstGeom prst="roundRect">
              <a:avLst>
                <a:gd name="adj" fmla="val 9048"/>
              </a:avLst>
            </a:prstGeom>
            <a:noFill/>
            <a:ln w="19050">
              <a:solidFill>
                <a:srgbClr val="B82807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Consolas" panose="020B0609020204030204" pitchFamily="49" charset="0"/>
              </a:endParaRPr>
            </a:p>
          </p:txBody>
        </p:sp>
        <p:pic>
          <p:nvPicPr>
            <p:cNvPr id="71" name="Graphic 70">
              <a:extLst>
                <a:ext uri="{FF2B5EF4-FFF2-40B4-BE49-F238E27FC236}">
                  <a16:creationId xmlns:a16="http://schemas.microsoft.com/office/drawing/2014/main" id="{2AA216BF-F1C5-B595-3072-C6074B328519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rcRect/>
            <a:stretch/>
          </p:blipFill>
          <p:spPr>
            <a:xfrm>
              <a:off x="2592758" y="3018134"/>
              <a:ext cx="568325" cy="568325"/>
            </a:xfrm>
            <a:prstGeom prst="rect">
              <a:avLst/>
            </a:prstGeom>
          </p:spPr>
        </p:pic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8C60BB24-698F-7EDC-525E-485E30B8955C}"/>
              </a:ext>
            </a:extLst>
          </p:cNvPr>
          <p:cNvGrpSpPr/>
          <p:nvPr/>
        </p:nvGrpSpPr>
        <p:grpSpPr>
          <a:xfrm>
            <a:off x="2241971" y="4411575"/>
            <a:ext cx="823912" cy="792480"/>
            <a:chOff x="2460706" y="3958272"/>
            <a:chExt cx="823912" cy="792480"/>
          </a:xfrm>
        </p:grpSpPr>
        <p:sp>
          <p:nvSpPr>
            <p:cNvPr id="74" name="Rectangle: Rounded Corners 73">
              <a:extLst>
                <a:ext uri="{FF2B5EF4-FFF2-40B4-BE49-F238E27FC236}">
                  <a16:creationId xmlns:a16="http://schemas.microsoft.com/office/drawing/2014/main" id="{D45E5DA2-7A07-927A-82C3-FD1C3A307AE2}"/>
                </a:ext>
              </a:extLst>
            </p:cNvPr>
            <p:cNvSpPr/>
            <p:nvPr/>
          </p:nvSpPr>
          <p:spPr>
            <a:xfrm>
              <a:off x="2460706" y="3958272"/>
              <a:ext cx="823912" cy="792480"/>
            </a:xfrm>
            <a:prstGeom prst="roundRect">
              <a:avLst>
                <a:gd name="adj" fmla="val 9048"/>
              </a:avLst>
            </a:prstGeom>
            <a:noFill/>
            <a:ln w="19050">
              <a:solidFill>
                <a:srgbClr val="B82807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Consolas" panose="020B0609020204030204" pitchFamily="49" charset="0"/>
              </a:endParaRPr>
            </a:p>
          </p:txBody>
        </p:sp>
        <p:pic>
          <p:nvPicPr>
            <p:cNvPr id="78" name="Picture 77">
              <a:extLst>
                <a:ext uri="{FF2B5EF4-FFF2-40B4-BE49-F238E27FC236}">
                  <a16:creationId xmlns:a16="http://schemas.microsoft.com/office/drawing/2014/main" id="{31FB4D2A-C02A-A9BE-A137-BC8112F4BE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025" t="34231" r="58718" b="35062"/>
            <a:stretch/>
          </p:blipFill>
          <p:spPr>
            <a:xfrm>
              <a:off x="2662392" y="4014603"/>
              <a:ext cx="439380" cy="431653"/>
            </a:xfrm>
            <a:prstGeom prst="rect">
              <a:avLst/>
            </a:prstGeom>
          </p:spPr>
        </p:pic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BFB351E8-0598-A4AE-34B2-FB25FA933C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283" t="34231" r="12850" b="35062"/>
            <a:stretch/>
          </p:blipFill>
          <p:spPr>
            <a:xfrm>
              <a:off x="2654673" y="4398198"/>
              <a:ext cx="454818" cy="304496"/>
            </a:xfrm>
            <a:prstGeom prst="rect">
              <a:avLst/>
            </a:prstGeom>
          </p:spPr>
        </p:pic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B0C1DED7-CD48-FE69-6F7C-8A4B26D9EB58}"/>
              </a:ext>
            </a:extLst>
          </p:cNvPr>
          <p:cNvGrpSpPr/>
          <p:nvPr/>
        </p:nvGrpSpPr>
        <p:grpSpPr>
          <a:xfrm>
            <a:off x="2241971" y="2646015"/>
            <a:ext cx="823912" cy="792480"/>
            <a:chOff x="2460706" y="2909354"/>
            <a:chExt cx="823912" cy="792480"/>
          </a:xfrm>
        </p:grpSpPr>
        <p:sp>
          <p:nvSpPr>
            <p:cNvPr id="86" name="Rectangle: Rounded Corners 85">
              <a:extLst>
                <a:ext uri="{FF2B5EF4-FFF2-40B4-BE49-F238E27FC236}">
                  <a16:creationId xmlns:a16="http://schemas.microsoft.com/office/drawing/2014/main" id="{15025837-9E90-3E8C-F940-0B7984766931}"/>
                </a:ext>
              </a:extLst>
            </p:cNvPr>
            <p:cNvSpPr/>
            <p:nvPr/>
          </p:nvSpPr>
          <p:spPr>
            <a:xfrm>
              <a:off x="2460706" y="2909354"/>
              <a:ext cx="823912" cy="792480"/>
            </a:xfrm>
            <a:prstGeom prst="roundRect">
              <a:avLst>
                <a:gd name="adj" fmla="val 9048"/>
              </a:avLst>
            </a:prstGeom>
            <a:noFill/>
            <a:ln w="19050">
              <a:solidFill>
                <a:srgbClr val="B82807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Consolas" panose="020B0609020204030204" pitchFamily="49" charset="0"/>
              </a:endParaRPr>
            </a:p>
          </p:txBody>
        </p:sp>
        <p:pic>
          <p:nvPicPr>
            <p:cNvPr id="87" name="Graphic 86">
              <a:extLst>
                <a:ext uri="{FF2B5EF4-FFF2-40B4-BE49-F238E27FC236}">
                  <a16:creationId xmlns:a16="http://schemas.microsoft.com/office/drawing/2014/main" id="{39BF80D4-B514-6617-F5E2-D24B1F86ED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rcRect/>
            <a:stretch/>
          </p:blipFill>
          <p:spPr>
            <a:xfrm>
              <a:off x="2592758" y="3018134"/>
              <a:ext cx="568325" cy="568325"/>
            </a:xfrm>
            <a:prstGeom prst="rect">
              <a:avLst/>
            </a:prstGeom>
          </p:spPr>
        </p:pic>
      </p:grpSp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id="{B769D13D-4034-D8C9-4AA2-02FE9EDBD349}"/>
              </a:ext>
            </a:extLst>
          </p:cNvPr>
          <p:cNvSpPr/>
          <p:nvPr/>
        </p:nvSpPr>
        <p:spPr>
          <a:xfrm>
            <a:off x="2121120" y="3535105"/>
            <a:ext cx="1065614" cy="244428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A6D1B"/>
              </a:gs>
              <a:gs pos="100000">
                <a:srgbClr val="DA5C15"/>
              </a:gs>
            </a:gsLst>
            <a:lin ang="10800000" scaled="1"/>
          </a:gradFill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等线" panose="02010600030101010101" pitchFamily="2" charset="-122"/>
              </a:rPr>
              <a:t>各类门户网站</a:t>
            </a:r>
          </a:p>
        </p:txBody>
      </p:sp>
      <p:sp>
        <p:nvSpPr>
          <p:cNvPr id="94" name="Rectangle: Rounded Corners 93">
            <a:extLst>
              <a:ext uri="{FF2B5EF4-FFF2-40B4-BE49-F238E27FC236}">
                <a16:creationId xmlns:a16="http://schemas.microsoft.com/office/drawing/2014/main" id="{2C69E0B8-F90B-9DD2-7265-0D1DDB95EFFF}"/>
              </a:ext>
            </a:extLst>
          </p:cNvPr>
          <p:cNvSpPr/>
          <p:nvPr/>
        </p:nvSpPr>
        <p:spPr>
          <a:xfrm>
            <a:off x="1972480" y="1385355"/>
            <a:ext cx="1348235" cy="4111737"/>
          </a:xfrm>
          <a:prstGeom prst="roundRect">
            <a:avLst>
              <a:gd name="adj" fmla="val 4326"/>
            </a:avLst>
          </a:prstGeom>
          <a:noFill/>
          <a:ln w="19050">
            <a:solidFill>
              <a:srgbClr val="B82807"/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9" name="Rectangle: Rounded Corners 98">
            <a:extLst>
              <a:ext uri="{FF2B5EF4-FFF2-40B4-BE49-F238E27FC236}">
                <a16:creationId xmlns:a16="http://schemas.microsoft.com/office/drawing/2014/main" id="{0C68641F-29A2-FAE9-26AF-2F116F6C3E69}"/>
              </a:ext>
            </a:extLst>
          </p:cNvPr>
          <p:cNvSpPr/>
          <p:nvPr/>
        </p:nvSpPr>
        <p:spPr>
          <a:xfrm>
            <a:off x="5300079" y="1584017"/>
            <a:ext cx="3036000" cy="3474127"/>
          </a:xfrm>
          <a:prstGeom prst="roundRect">
            <a:avLst>
              <a:gd name="adj" fmla="val 4326"/>
            </a:avLst>
          </a:prstGeom>
          <a:noFill/>
          <a:ln w="19050">
            <a:solidFill>
              <a:srgbClr val="B82807"/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0" name="Rectangle: Rounded Corners 99">
            <a:extLst>
              <a:ext uri="{FF2B5EF4-FFF2-40B4-BE49-F238E27FC236}">
                <a16:creationId xmlns:a16="http://schemas.microsoft.com/office/drawing/2014/main" id="{0D20AB74-1011-442D-2097-77FDEF4EA84B}"/>
              </a:ext>
            </a:extLst>
          </p:cNvPr>
          <p:cNvSpPr/>
          <p:nvPr/>
        </p:nvSpPr>
        <p:spPr>
          <a:xfrm>
            <a:off x="8755570" y="1584017"/>
            <a:ext cx="1388555" cy="3474127"/>
          </a:xfrm>
          <a:prstGeom prst="roundRect">
            <a:avLst>
              <a:gd name="adj" fmla="val 4326"/>
            </a:avLst>
          </a:prstGeom>
          <a:noFill/>
          <a:ln w="19050">
            <a:solidFill>
              <a:srgbClr val="B82807"/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1" name="Parallelogram 100">
            <a:extLst>
              <a:ext uri="{FF2B5EF4-FFF2-40B4-BE49-F238E27FC236}">
                <a16:creationId xmlns:a16="http://schemas.microsoft.com/office/drawing/2014/main" id="{69D12FB7-0131-BEC6-7BEC-4D5042CC6143}"/>
              </a:ext>
            </a:extLst>
          </p:cNvPr>
          <p:cNvSpPr/>
          <p:nvPr/>
        </p:nvSpPr>
        <p:spPr>
          <a:xfrm>
            <a:off x="6285271" y="1050170"/>
            <a:ext cx="1065615" cy="266924"/>
          </a:xfrm>
          <a:prstGeom prst="parallelogram">
            <a:avLst/>
          </a:prstGeom>
          <a:gradFill>
            <a:gsLst>
              <a:gs pos="0">
                <a:srgbClr val="DA6D1B"/>
              </a:gs>
              <a:gs pos="100000">
                <a:srgbClr val="DA5C15"/>
              </a:gs>
            </a:gsLst>
            <a:lin ang="10800000" scaled="1"/>
          </a:gradFill>
          <a:ln w="28575"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等线" panose="02010600030101010101" pitchFamily="2" charset="-122"/>
              </a:rPr>
              <a:t>搜索服务器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82852C49-A90A-149B-15DD-C088DDAA3589}"/>
              </a:ext>
            </a:extLst>
          </p:cNvPr>
          <p:cNvSpPr txBox="1"/>
          <p:nvPr/>
        </p:nvSpPr>
        <p:spPr>
          <a:xfrm>
            <a:off x="2042684" y="3844877"/>
            <a:ext cx="12078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提供综合性互联网信息资源以及有关信息服务的网站</a:t>
            </a:r>
            <a:endParaRPr lang="en-US" altLang="zh-CN" sz="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4FCA1ACC-91AF-518F-DC84-5FB958792737}"/>
              </a:ext>
            </a:extLst>
          </p:cNvPr>
          <p:cNvSpPr txBox="1"/>
          <p:nvPr/>
        </p:nvSpPr>
        <p:spPr>
          <a:xfrm>
            <a:off x="2064292" y="2411735"/>
            <a:ext cx="120782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网站：知乎</a:t>
            </a:r>
            <a:endParaRPr lang="en-US" altLang="zh-CN" sz="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9D08C003-373C-F77F-8361-7A80AF815720}"/>
              </a:ext>
            </a:extLst>
          </p:cNvPr>
          <p:cNvSpPr txBox="1"/>
          <p:nvPr/>
        </p:nvSpPr>
        <p:spPr>
          <a:xfrm>
            <a:off x="2050014" y="5217961"/>
            <a:ext cx="120782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网站：博客园</a:t>
            </a:r>
            <a:endParaRPr lang="en-US" altLang="zh-CN" sz="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B593FFC5-FF1E-7CD4-D5A6-A8B73F594143}"/>
              </a:ext>
            </a:extLst>
          </p:cNvPr>
          <p:cNvSpPr txBox="1"/>
          <p:nvPr/>
        </p:nvSpPr>
        <p:spPr>
          <a:xfrm>
            <a:off x="3706587" y="3902727"/>
            <a:ext cx="12078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通过请求</a:t>
            </a:r>
            <a:r>
              <a:rPr lang="en-US" altLang="zh-CN" sz="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RESTful API</a:t>
            </a:r>
          </a:p>
          <a:p>
            <a:pPr algn="ctr"/>
            <a:r>
              <a:rPr lang="zh-CN" altLang="en-US" sz="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或操作</a:t>
            </a:r>
            <a:r>
              <a:rPr lang="en-US" altLang="zh-CN" sz="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Chrome</a:t>
            </a:r>
            <a:r>
              <a:rPr lang="zh-CN" altLang="en-US" sz="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浏览器</a:t>
            </a:r>
            <a:endParaRPr lang="en-US" altLang="zh-CN" sz="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  <a:p>
            <a:pPr algn="ctr"/>
            <a:r>
              <a:rPr lang="zh-CN" altLang="en-US" sz="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爬取并解析数据</a:t>
            </a:r>
            <a:endParaRPr lang="en-US" altLang="zh-CN" sz="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DCDE147E-6B56-1A97-29AB-5F9C354FECEA}"/>
              </a:ext>
            </a:extLst>
          </p:cNvPr>
          <p:cNvCxnSpPr>
            <a:cxnSpLocks/>
            <a:stCxn id="70" idx="3"/>
            <a:endCxn id="23" idx="1"/>
          </p:cNvCxnSpPr>
          <p:nvPr/>
        </p:nvCxnSpPr>
        <p:spPr>
          <a:xfrm>
            <a:off x="3065883" y="2011232"/>
            <a:ext cx="830608" cy="1031023"/>
          </a:xfrm>
          <a:prstGeom prst="line">
            <a:avLst/>
          </a:prstGeom>
          <a:ln>
            <a:solidFill>
              <a:srgbClr val="B8280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BD1346E9-686F-ECAC-FD52-2B6C599D8BA2}"/>
              </a:ext>
            </a:extLst>
          </p:cNvPr>
          <p:cNvCxnSpPr>
            <a:cxnSpLocks/>
            <a:stCxn id="74" idx="3"/>
            <a:endCxn id="23" idx="1"/>
          </p:cNvCxnSpPr>
          <p:nvPr/>
        </p:nvCxnSpPr>
        <p:spPr>
          <a:xfrm flipV="1">
            <a:off x="3065883" y="3042255"/>
            <a:ext cx="830608" cy="1765560"/>
          </a:xfrm>
          <a:prstGeom prst="line">
            <a:avLst/>
          </a:prstGeom>
          <a:ln>
            <a:solidFill>
              <a:srgbClr val="B8280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EE867106-D607-1153-E70D-6ADEEE5E62DD}"/>
              </a:ext>
            </a:extLst>
          </p:cNvPr>
          <p:cNvCxnSpPr>
            <a:cxnSpLocks/>
            <a:stCxn id="86" idx="3"/>
            <a:endCxn id="23" idx="1"/>
          </p:cNvCxnSpPr>
          <p:nvPr/>
        </p:nvCxnSpPr>
        <p:spPr>
          <a:xfrm>
            <a:off x="3065883" y="3042255"/>
            <a:ext cx="830608" cy="0"/>
          </a:xfrm>
          <a:prstGeom prst="line">
            <a:avLst/>
          </a:prstGeom>
          <a:ln>
            <a:solidFill>
              <a:srgbClr val="B8280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6" name="TextBox 115">
            <a:extLst>
              <a:ext uri="{FF2B5EF4-FFF2-40B4-BE49-F238E27FC236}">
                <a16:creationId xmlns:a16="http://schemas.microsoft.com/office/drawing/2014/main" id="{2E82CF45-6B58-5ABA-0B57-97D05F42498B}"/>
              </a:ext>
            </a:extLst>
          </p:cNvPr>
          <p:cNvSpPr txBox="1"/>
          <p:nvPr/>
        </p:nvSpPr>
        <p:spPr>
          <a:xfrm>
            <a:off x="5426187" y="2899466"/>
            <a:ext cx="12078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按预定义方法处理数据</a:t>
            </a:r>
            <a:endParaRPr lang="en-US" altLang="zh-CN" sz="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  <a:p>
            <a:pPr algn="ctr"/>
            <a:r>
              <a:rPr lang="zh-CN" altLang="en-US" sz="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添加索引并存储数据</a:t>
            </a:r>
            <a:endParaRPr lang="en-US" altLang="zh-CN" sz="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C9957372-D3A4-9D7F-729A-49758020069F}"/>
              </a:ext>
            </a:extLst>
          </p:cNvPr>
          <p:cNvSpPr txBox="1"/>
          <p:nvPr/>
        </p:nvSpPr>
        <p:spPr>
          <a:xfrm>
            <a:off x="6967955" y="2899466"/>
            <a:ext cx="12916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面向搜索工具的</a:t>
            </a:r>
            <a:r>
              <a:rPr lang="en-US" altLang="zh-CN" sz="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WEB</a:t>
            </a:r>
            <a:r>
              <a:rPr lang="zh-CN" altLang="en-US" sz="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应用</a:t>
            </a:r>
            <a:endParaRPr lang="en-US" altLang="zh-CN" sz="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  <a:p>
            <a:pPr algn="ctr"/>
            <a:r>
              <a:rPr lang="zh-CN" altLang="en-US" sz="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供管理员管理内容</a:t>
            </a:r>
            <a:endParaRPr lang="en-US" altLang="zh-CN" sz="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060B61C7-CB91-48FD-B101-BF08A2E08D79}"/>
              </a:ext>
            </a:extLst>
          </p:cNvPr>
          <p:cNvSpPr txBox="1"/>
          <p:nvPr/>
        </p:nvSpPr>
        <p:spPr>
          <a:xfrm>
            <a:off x="5363133" y="4593826"/>
            <a:ext cx="13339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按预定义数据结构</a:t>
            </a:r>
            <a:endParaRPr lang="en-US" altLang="zh-CN" sz="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  <a:p>
            <a:pPr algn="ctr"/>
            <a:r>
              <a:rPr lang="zh-CN" altLang="en-US" sz="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对爬取的数据进行持久化</a:t>
            </a:r>
            <a:endParaRPr lang="en-US" altLang="zh-CN" sz="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CF213388-8494-D602-CB39-4AF30F8F237E}"/>
              </a:ext>
            </a:extLst>
          </p:cNvPr>
          <p:cNvSpPr txBox="1"/>
          <p:nvPr/>
        </p:nvSpPr>
        <p:spPr>
          <a:xfrm>
            <a:off x="6925676" y="4560546"/>
            <a:ext cx="13339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允许以</a:t>
            </a:r>
            <a:r>
              <a:rPr lang="en-US" altLang="zh-CN" sz="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RESTful API</a:t>
            </a:r>
            <a:r>
              <a:rPr lang="zh-CN" altLang="en-US" sz="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形式</a:t>
            </a:r>
            <a:endParaRPr lang="en-US" altLang="zh-CN" sz="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  <a:p>
            <a:pPr algn="ctr"/>
            <a:r>
              <a:rPr lang="zh-CN" altLang="en-US" sz="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接受高级聚合查询指令</a:t>
            </a:r>
            <a:endParaRPr lang="en-US" altLang="zh-CN" sz="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  <a:p>
            <a:pPr algn="ctr"/>
            <a:r>
              <a:rPr lang="zh-CN" altLang="en-US" sz="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返回当前数据的搜索结果</a:t>
            </a:r>
            <a:endParaRPr lang="en-US" altLang="zh-CN" sz="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120" name="Parallelogram 119">
            <a:extLst>
              <a:ext uri="{FF2B5EF4-FFF2-40B4-BE49-F238E27FC236}">
                <a16:creationId xmlns:a16="http://schemas.microsoft.com/office/drawing/2014/main" id="{063B53F2-9F61-836D-DF59-3EAF576248AD}"/>
              </a:ext>
            </a:extLst>
          </p:cNvPr>
          <p:cNvSpPr/>
          <p:nvPr/>
        </p:nvSpPr>
        <p:spPr>
          <a:xfrm>
            <a:off x="8917039" y="1048658"/>
            <a:ext cx="1065615" cy="266924"/>
          </a:xfrm>
          <a:prstGeom prst="parallelogram">
            <a:avLst/>
          </a:prstGeom>
          <a:gradFill>
            <a:gsLst>
              <a:gs pos="0">
                <a:srgbClr val="DA6D1B"/>
              </a:gs>
              <a:gs pos="100000">
                <a:srgbClr val="DA5C15"/>
              </a:gs>
            </a:gsLst>
            <a:lin ang="10800000" scaled="1"/>
          </a:gradFill>
          <a:ln w="28575"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等线" panose="02010600030101010101" pitchFamily="2" charset="-122"/>
              </a:rPr>
              <a:t>应用服务器</a:t>
            </a:r>
          </a:p>
        </p:txBody>
      </p:sp>
      <p:sp>
        <p:nvSpPr>
          <p:cNvPr id="121" name="Rectangle: Rounded Corners 120">
            <a:extLst>
              <a:ext uri="{FF2B5EF4-FFF2-40B4-BE49-F238E27FC236}">
                <a16:creationId xmlns:a16="http://schemas.microsoft.com/office/drawing/2014/main" id="{E146A26D-B724-369E-F15C-A087F0BF8B86}"/>
              </a:ext>
            </a:extLst>
          </p:cNvPr>
          <p:cNvSpPr/>
          <p:nvPr/>
        </p:nvSpPr>
        <p:spPr>
          <a:xfrm>
            <a:off x="3688170" y="2510037"/>
            <a:ext cx="1220462" cy="1901537"/>
          </a:xfrm>
          <a:prstGeom prst="roundRect">
            <a:avLst>
              <a:gd name="adj" fmla="val 4326"/>
            </a:avLst>
          </a:prstGeom>
          <a:noFill/>
          <a:ln w="19050">
            <a:solidFill>
              <a:srgbClr val="B82807"/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2" name="Parallelogram 121">
            <a:extLst>
              <a:ext uri="{FF2B5EF4-FFF2-40B4-BE49-F238E27FC236}">
                <a16:creationId xmlns:a16="http://schemas.microsoft.com/office/drawing/2014/main" id="{C217E00E-BE0A-F398-6368-55F7C7B4AFF4}"/>
              </a:ext>
            </a:extLst>
          </p:cNvPr>
          <p:cNvSpPr/>
          <p:nvPr/>
        </p:nvSpPr>
        <p:spPr>
          <a:xfrm>
            <a:off x="3799452" y="1048658"/>
            <a:ext cx="1065615" cy="266924"/>
          </a:xfrm>
          <a:prstGeom prst="parallelogram">
            <a:avLst/>
          </a:prstGeom>
          <a:gradFill>
            <a:gsLst>
              <a:gs pos="0">
                <a:srgbClr val="DA6D1B"/>
              </a:gs>
              <a:gs pos="100000">
                <a:srgbClr val="DA5C15"/>
              </a:gs>
            </a:gsLst>
            <a:lin ang="10800000" scaled="1"/>
          </a:gradFill>
          <a:ln w="28575"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等线" panose="02010600030101010101" pitchFamily="2" charset="-122"/>
              </a:rPr>
              <a:t>爬虫服务器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E823BCF5-08FC-8E5A-FED0-924A9EABB60B}"/>
              </a:ext>
            </a:extLst>
          </p:cNvPr>
          <p:cNvSpPr txBox="1"/>
          <p:nvPr/>
        </p:nvSpPr>
        <p:spPr>
          <a:xfrm>
            <a:off x="8767206" y="4549365"/>
            <a:ext cx="13885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与搜索服务器交互</a:t>
            </a:r>
            <a:endParaRPr lang="en-US" altLang="zh-CN" sz="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  <a:p>
            <a:pPr algn="ctr"/>
            <a:r>
              <a:rPr lang="zh-CN" altLang="en-US" sz="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并向</a:t>
            </a:r>
            <a:r>
              <a:rPr lang="en-US" altLang="zh-CN" sz="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WEB</a:t>
            </a:r>
            <a:r>
              <a:rPr lang="zh-CN" altLang="en-US" sz="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应用提供数据接口</a:t>
            </a:r>
            <a:endParaRPr lang="en-US" altLang="zh-CN" sz="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  <a:p>
            <a:pPr algn="ctr"/>
            <a:r>
              <a:rPr lang="zh-CN" altLang="en-US" sz="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实现用户搜索业务</a:t>
            </a:r>
            <a:endParaRPr lang="en-US" altLang="zh-CN" sz="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EFF50702-EE5E-79D5-2C69-AD63DB999A40}"/>
              </a:ext>
            </a:extLst>
          </p:cNvPr>
          <p:cNvSpPr txBox="1"/>
          <p:nvPr/>
        </p:nvSpPr>
        <p:spPr>
          <a:xfrm>
            <a:off x="8767206" y="2898371"/>
            <a:ext cx="13885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为用户提供精简易用的</a:t>
            </a:r>
            <a:endParaRPr lang="en-US" altLang="zh-CN" sz="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  <a:p>
            <a:pPr algn="ctr"/>
            <a:r>
              <a:rPr lang="zh-CN" altLang="en-US" sz="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交互界面与</a:t>
            </a:r>
            <a:endParaRPr lang="en-US" altLang="zh-CN" sz="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  <a:p>
            <a:pPr algn="ctr"/>
            <a:r>
              <a:rPr lang="zh-CN" altLang="en-US" sz="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直观的搜索结果展示</a:t>
            </a:r>
            <a:endParaRPr lang="en-US" altLang="zh-CN" sz="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136" name="Rectangle: Rounded Corners 135">
            <a:extLst>
              <a:ext uri="{FF2B5EF4-FFF2-40B4-BE49-F238E27FC236}">
                <a16:creationId xmlns:a16="http://schemas.microsoft.com/office/drawing/2014/main" id="{85662EDC-A179-18CC-B273-8A0EABEB7316}"/>
              </a:ext>
            </a:extLst>
          </p:cNvPr>
          <p:cNvSpPr/>
          <p:nvPr/>
        </p:nvSpPr>
        <p:spPr>
          <a:xfrm>
            <a:off x="3509576" y="841516"/>
            <a:ext cx="6866457" cy="4655575"/>
          </a:xfrm>
          <a:prstGeom prst="roundRect">
            <a:avLst>
              <a:gd name="adj" fmla="val 2052"/>
            </a:avLst>
          </a:prstGeom>
          <a:noFill/>
          <a:ln w="19050">
            <a:solidFill>
              <a:srgbClr val="B82807"/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5973BA9D-727A-5B13-C55E-1729240BE814}"/>
              </a:ext>
            </a:extLst>
          </p:cNvPr>
          <p:cNvCxnSpPr>
            <a:cxnSpLocks/>
            <a:stCxn id="26" idx="3"/>
            <a:endCxn id="29" idx="1"/>
          </p:cNvCxnSpPr>
          <p:nvPr/>
        </p:nvCxnSpPr>
        <p:spPr>
          <a:xfrm flipV="1">
            <a:off x="6430836" y="2101150"/>
            <a:ext cx="770992" cy="5677"/>
          </a:xfrm>
          <a:prstGeom prst="line">
            <a:avLst/>
          </a:prstGeom>
          <a:ln>
            <a:solidFill>
              <a:srgbClr val="B8280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6" name="TextBox 155">
            <a:extLst>
              <a:ext uri="{FF2B5EF4-FFF2-40B4-BE49-F238E27FC236}">
                <a16:creationId xmlns:a16="http://schemas.microsoft.com/office/drawing/2014/main" id="{87F111A4-D433-92E5-BBFE-F31847B8557B}"/>
              </a:ext>
            </a:extLst>
          </p:cNvPr>
          <p:cNvSpPr txBox="1"/>
          <p:nvPr/>
        </p:nvSpPr>
        <p:spPr>
          <a:xfrm>
            <a:off x="6388399" y="1897744"/>
            <a:ext cx="8600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RESTful API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B2379BCF-B959-5887-B97C-38A671379C73}"/>
              </a:ext>
            </a:extLst>
          </p:cNvPr>
          <p:cNvSpPr txBox="1"/>
          <p:nvPr/>
        </p:nvSpPr>
        <p:spPr>
          <a:xfrm rot="4961954">
            <a:off x="6394957" y="2699142"/>
            <a:ext cx="8600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RESTful API</a:t>
            </a: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A6464247-5BDD-8686-483E-FB5E4954FDBF}"/>
              </a:ext>
            </a:extLst>
          </p:cNvPr>
          <p:cNvSpPr txBox="1"/>
          <p:nvPr/>
        </p:nvSpPr>
        <p:spPr>
          <a:xfrm>
            <a:off x="5150415" y="970153"/>
            <a:ext cx="8600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Pipeline</a:t>
            </a: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55852C87-CFFB-6594-FED7-3AA049578960}"/>
              </a:ext>
            </a:extLst>
          </p:cNvPr>
          <p:cNvSpPr txBox="1"/>
          <p:nvPr/>
        </p:nvSpPr>
        <p:spPr>
          <a:xfrm rot="16200000">
            <a:off x="4769297" y="2939277"/>
            <a:ext cx="8600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Pipeline</a:t>
            </a: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DD342FEA-7680-8E58-E0D7-5F62F1CE2215}"/>
              </a:ext>
            </a:extLst>
          </p:cNvPr>
          <p:cNvSpPr txBox="1"/>
          <p:nvPr/>
        </p:nvSpPr>
        <p:spPr>
          <a:xfrm>
            <a:off x="7703921" y="970153"/>
            <a:ext cx="8600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RESTful API</a:t>
            </a:r>
          </a:p>
        </p:txBody>
      </p:sp>
      <p:cxnSp>
        <p:nvCxnSpPr>
          <p:cNvPr id="180" name="Straight Connector 179">
            <a:extLst>
              <a:ext uri="{FF2B5EF4-FFF2-40B4-BE49-F238E27FC236}">
                <a16:creationId xmlns:a16="http://schemas.microsoft.com/office/drawing/2014/main" id="{D44FEA0F-3245-D61F-2153-6DEEBD87C9EC}"/>
              </a:ext>
            </a:extLst>
          </p:cNvPr>
          <p:cNvCxnSpPr>
            <a:cxnSpLocks/>
            <a:stCxn id="44" idx="3"/>
            <a:endCxn id="2" idx="1"/>
          </p:cNvCxnSpPr>
          <p:nvPr/>
        </p:nvCxnSpPr>
        <p:spPr>
          <a:xfrm flipV="1">
            <a:off x="8025739" y="3793834"/>
            <a:ext cx="1023789" cy="9065"/>
          </a:xfrm>
          <a:prstGeom prst="line">
            <a:avLst/>
          </a:prstGeom>
          <a:ln>
            <a:solidFill>
              <a:srgbClr val="B8280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3" name="TextBox 182">
            <a:extLst>
              <a:ext uri="{FF2B5EF4-FFF2-40B4-BE49-F238E27FC236}">
                <a16:creationId xmlns:a16="http://schemas.microsoft.com/office/drawing/2014/main" id="{283A8EA5-D68D-D407-DF23-8EA0560E80B1}"/>
              </a:ext>
            </a:extLst>
          </p:cNvPr>
          <p:cNvSpPr txBox="1"/>
          <p:nvPr/>
        </p:nvSpPr>
        <p:spPr>
          <a:xfrm>
            <a:off x="8259332" y="3795005"/>
            <a:ext cx="5741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RESTful </a:t>
            </a:r>
          </a:p>
          <a:p>
            <a:pPr algn="ctr"/>
            <a:r>
              <a:rPr lang="en-US" altLang="zh-CN" sz="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API</a:t>
            </a: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9BDE8409-D24D-B843-E005-D07949BABC19}"/>
              </a:ext>
            </a:extLst>
          </p:cNvPr>
          <p:cNvSpPr txBox="1"/>
          <p:nvPr/>
        </p:nvSpPr>
        <p:spPr>
          <a:xfrm>
            <a:off x="3728346" y="4492667"/>
            <a:ext cx="12078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在各类门户网站定期爬取数据，将爬取结果上报搜索服务器</a:t>
            </a:r>
            <a:endParaRPr lang="en-US" altLang="zh-CN" sz="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3F8F830D-8FC2-84B3-2AC2-F76D8A8EEA86}"/>
              </a:ext>
            </a:extLst>
          </p:cNvPr>
          <p:cNvSpPr txBox="1"/>
          <p:nvPr/>
        </p:nvSpPr>
        <p:spPr>
          <a:xfrm>
            <a:off x="5293386" y="5162384"/>
            <a:ext cx="303599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处理并增量存储（持久化）数据，为应用服务器提供检索接口</a:t>
            </a:r>
            <a:endParaRPr lang="en-US" altLang="zh-CN" sz="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8AB54A41-37D0-F1D5-9228-6E1B483397C4}"/>
              </a:ext>
            </a:extLst>
          </p:cNvPr>
          <p:cNvSpPr txBox="1"/>
          <p:nvPr/>
        </p:nvSpPr>
        <p:spPr>
          <a:xfrm>
            <a:off x="8723534" y="5106765"/>
            <a:ext cx="14758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运行</a:t>
            </a:r>
            <a:r>
              <a:rPr lang="en-US" altLang="zh-CN" sz="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WEB</a:t>
            </a:r>
            <a:r>
              <a:rPr lang="zh-CN" altLang="en-US" sz="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应用，提供搜索服务，打通用户“最后一公里“</a:t>
            </a:r>
            <a:endParaRPr lang="en-US" altLang="zh-CN" sz="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62F068FC-140C-F53B-9CF5-5133373366BE}"/>
              </a:ext>
            </a:extLst>
          </p:cNvPr>
          <p:cNvSpPr txBox="1"/>
          <p:nvPr/>
        </p:nvSpPr>
        <p:spPr>
          <a:xfrm rot="2273479">
            <a:off x="10479525" y="2258897"/>
            <a:ext cx="92442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浏览器访问</a:t>
            </a:r>
            <a:endParaRPr lang="en-US" altLang="zh-CN" sz="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E237456D-9D6D-93F9-FD95-384878D9A0DC}"/>
              </a:ext>
            </a:extLst>
          </p:cNvPr>
          <p:cNvSpPr txBox="1"/>
          <p:nvPr/>
        </p:nvSpPr>
        <p:spPr>
          <a:xfrm>
            <a:off x="10561299" y="4291721"/>
            <a:ext cx="124672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提供关键词，检索数据</a:t>
            </a:r>
            <a:endParaRPr lang="en-US" altLang="zh-CN" sz="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cxnSp>
        <p:nvCxnSpPr>
          <p:cNvPr id="193" name="Straight Connector 192">
            <a:extLst>
              <a:ext uri="{FF2B5EF4-FFF2-40B4-BE49-F238E27FC236}">
                <a16:creationId xmlns:a16="http://schemas.microsoft.com/office/drawing/2014/main" id="{931CFFB9-1E27-7E8A-055F-208F8C3147CF}"/>
              </a:ext>
            </a:extLst>
          </p:cNvPr>
          <p:cNvCxnSpPr>
            <a:cxnSpLocks/>
            <a:stCxn id="195" idx="6"/>
            <a:endCxn id="194" idx="2"/>
          </p:cNvCxnSpPr>
          <p:nvPr/>
        </p:nvCxnSpPr>
        <p:spPr>
          <a:xfrm flipV="1">
            <a:off x="532616" y="6308657"/>
            <a:ext cx="2719080" cy="879"/>
          </a:xfrm>
          <a:prstGeom prst="line">
            <a:avLst/>
          </a:prstGeom>
          <a:ln>
            <a:solidFill>
              <a:srgbClr val="B82807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94" name="Oval 193">
            <a:extLst>
              <a:ext uri="{FF2B5EF4-FFF2-40B4-BE49-F238E27FC236}">
                <a16:creationId xmlns:a16="http://schemas.microsoft.com/office/drawing/2014/main" id="{D4ADCDD3-D044-5337-5AC6-DCB876ECAF55}"/>
              </a:ext>
            </a:extLst>
          </p:cNvPr>
          <p:cNvSpPr/>
          <p:nvPr/>
        </p:nvSpPr>
        <p:spPr>
          <a:xfrm>
            <a:off x="3251696" y="6229534"/>
            <a:ext cx="158246" cy="158246"/>
          </a:xfrm>
          <a:prstGeom prst="ellipse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5" name="Oval 194">
            <a:extLst>
              <a:ext uri="{FF2B5EF4-FFF2-40B4-BE49-F238E27FC236}">
                <a16:creationId xmlns:a16="http://schemas.microsoft.com/office/drawing/2014/main" id="{539F66B9-7060-7386-BD13-3789145AFE78}"/>
              </a:ext>
            </a:extLst>
          </p:cNvPr>
          <p:cNvSpPr/>
          <p:nvPr/>
        </p:nvSpPr>
        <p:spPr>
          <a:xfrm>
            <a:off x="374370" y="6230413"/>
            <a:ext cx="158246" cy="158246"/>
          </a:xfrm>
          <a:prstGeom prst="ellipse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6" name="Oval 195">
            <a:extLst>
              <a:ext uri="{FF2B5EF4-FFF2-40B4-BE49-F238E27FC236}">
                <a16:creationId xmlns:a16="http://schemas.microsoft.com/office/drawing/2014/main" id="{638F8335-E97C-9FA6-4E41-07AF967233AC}"/>
              </a:ext>
            </a:extLst>
          </p:cNvPr>
          <p:cNvSpPr/>
          <p:nvPr/>
        </p:nvSpPr>
        <p:spPr>
          <a:xfrm>
            <a:off x="5014953" y="6230413"/>
            <a:ext cx="158246" cy="158246"/>
          </a:xfrm>
          <a:prstGeom prst="ellipse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8" name="Oval 197">
            <a:extLst>
              <a:ext uri="{FF2B5EF4-FFF2-40B4-BE49-F238E27FC236}">
                <a16:creationId xmlns:a16="http://schemas.microsoft.com/office/drawing/2014/main" id="{803B4E1F-EE4A-BA9B-8BEB-E79CE1C34A9A}"/>
              </a:ext>
            </a:extLst>
          </p:cNvPr>
          <p:cNvSpPr/>
          <p:nvPr/>
        </p:nvSpPr>
        <p:spPr>
          <a:xfrm>
            <a:off x="8259332" y="6230413"/>
            <a:ext cx="158246" cy="158246"/>
          </a:xfrm>
          <a:prstGeom prst="ellipse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9" name="Oval 198">
            <a:extLst>
              <a:ext uri="{FF2B5EF4-FFF2-40B4-BE49-F238E27FC236}">
                <a16:creationId xmlns:a16="http://schemas.microsoft.com/office/drawing/2014/main" id="{AFC06C8A-BCCB-D6B6-D09D-20BEB320190B}"/>
              </a:ext>
            </a:extLst>
          </p:cNvPr>
          <p:cNvSpPr/>
          <p:nvPr/>
        </p:nvSpPr>
        <p:spPr>
          <a:xfrm>
            <a:off x="11521558" y="6229534"/>
            <a:ext cx="158246" cy="158246"/>
          </a:xfrm>
          <a:prstGeom prst="ellipse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02" name="Straight Connector 201">
            <a:extLst>
              <a:ext uri="{FF2B5EF4-FFF2-40B4-BE49-F238E27FC236}">
                <a16:creationId xmlns:a16="http://schemas.microsoft.com/office/drawing/2014/main" id="{CB429E15-4CA9-4408-9BA2-9CAF928B1DC2}"/>
              </a:ext>
            </a:extLst>
          </p:cNvPr>
          <p:cNvCxnSpPr>
            <a:cxnSpLocks/>
            <a:stCxn id="194" idx="6"/>
            <a:endCxn id="196" idx="2"/>
          </p:cNvCxnSpPr>
          <p:nvPr/>
        </p:nvCxnSpPr>
        <p:spPr>
          <a:xfrm>
            <a:off x="3409942" y="6308657"/>
            <a:ext cx="1605011" cy="879"/>
          </a:xfrm>
          <a:prstGeom prst="line">
            <a:avLst/>
          </a:prstGeom>
          <a:ln>
            <a:solidFill>
              <a:srgbClr val="B82807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Connector 204">
            <a:extLst>
              <a:ext uri="{FF2B5EF4-FFF2-40B4-BE49-F238E27FC236}">
                <a16:creationId xmlns:a16="http://schemas.microsoft.com/office/drawing/2014/main" id="{C225B41C-2EBE-5598-BC01-91C2F0A7E846}"/>
              </a:ext>
            </a:extLst>
          </p:cNvPr>
          <p:cNvCxnSpPr>
            <a:cxnSpLocks/>
            <a:stCxn id="196" idx="6"/>
            <a:endCxn id="198" idx="2"/>
          </p:cNvCxnSpPr>
          <p:nvPr/>
        </p:nvCxnSpPr>
        <p:spPr>
          <a:xfrm>
            <a:off x="5173199" y="6309536"/>
            <a:ext cx="3086133" cy="0"/>
          </a:xfrm>
          <a:prstGeom prst="line">
            <a:avLst/>
          </a:prstGeom>
          <a:ln>
            <a:solidFill>
              <a:srgbClr val="B82807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Connector 207">
            <a:extLst>
              <a:ext uri="{FF2B5EF4-FFF2-40B4-BE49-F238E27FC236}">
                <a16:creationId xmlns:a16="http://schemas.microsoft.com/office/drawing/2014/main" id="{BA72B890-4989-2859-1AEC-92E50996064E}"/>
              </a:ext>
            </a:extLst>
          </p:cNvPr>
          <p:cNvCxnSpPr>
            <a:cxnSpLocks/>
            <a:stCxn id="198" idx="6"/>
            <a:endCxn id="199" idx="2"/>
          </p:cNvCxnSpPr>
          <p:nvPr/>
        </p:nvCxnSpPr>
        <p:spPr>
          <a:xfrm flipV="1">
            <a:off x="8417578" y="6308657"/>
            <a:ext cx="3103980" cy="879"/>
          </a:xfrm>
          <a:prstGeom prst="line">
            <a:avLst/>
          </a:prstGeom>
          <a:ln>
            <a:solidFill>
              <a:srgbClr val="B82807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11" name="Rectangle: Rounded Corners 210">
            <a:extLst>
              <a:ext uri="{FF2B5EF4-FFF2-40B4-BE49-F238E27FC236}">
                <a16:creationId xmlns:a16="http://schemas.microsoft.com/office/drawing/2014/main" id="{CB86727D-9923-B2D5-652E-F6BFA7DCC0DC}"/>
              </a:ext>
            </a:extLst>
          </p:cNvPr>
          <p:cNvSpPr/>
          <p:nvPr/>
        </p:nvSpPr>
        <p:spPr>
          <a:xfrm>
            <a:off x="1453630" y="6186443"/>
            <a:ext cx="968800" cy="244428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A6D1B"/>
              </a:gs>
              <a:gs pos="100000">
                <a:srgbClr val="DA5C15"/>
              </a:gs>
            </a:gsLst>
            <a:lin ang="10800000" scaled="1"/>
          </a:gradFill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等线" panose="02010600030101010101" pitchFamily="2" charset="-122"/>
              </a:rPr>
              <a:t>互联网数据</a:t>
            </a:r>
          </a:p>
        </p:txBody>
      </p:sp>
      <p:sp>
        <p:nvSpPr>
          <p:cNvPr id="212" name="Rectangle: Rounded Corners 211">
            <a:extLst>
              <a:ext uri="{FF2B5EF4-FFF2-40B4-BE49-F238E27FC236}">
                <a16:creationId xmlns:a16="http://schemas.microsoft.com/office/drawing/2014/main" id="{B4B5C9C4-4EFD-5145-556F-B219690D50A4}"/>
              </a:ext>
            </a:extLst>
          </p:cNvPr>
          <p:cNvSpPr/>
          <p:nvPr/>
        </p:nvSpPr>
        <p:spPr>
          <a:xfrm>
            <a:off x="3939979" y="6186443"/>
            <a:ext cx="592125" cy="244428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A6D1B"/>
              </a:gs>
              <a:gs pos="100000">
                <a:srgbClr val="DA5C15"/>
              </a:gs>
            </a:gsLst>
            <a:lin ang="10800000" scaled="1"/>
          </a:gradFill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等线" panose="02010600030101010101" pitchFamily="2" charset="-122"/>
              </a:rPr>
              <a:t>爬取</a:t>
            </a:r>
          </a:p>
        </p:txBody>
      </p:sp>
      <p:sp>
        <p:nvSpPr>
          <p:cNvPr id="213" name="Rectangle: Rounded Corners 212">
            <a:extLst>
              <a:ext uri="{FF2B5EF4-FFF2-40B4-BE49-F238E27FC236}">
                <a16:creationId xmlns:a16="http://schemas.microsoft.com/office/drawing/2014/main" id="{5352CB0B-95BA-FBF4-9F0D-3F618C6575C4}"/>
              </a:ext>
            </a:extLst>
          </p:cNvPr>
          <p:cNvSpPr/>
          <p:nvPr/>
        </p:nvSpPr>
        <p:spPr>
          <a:xfrm>
            <a:off x="5910286" y="6186443"/>
            <a:ext cx="1526058" cy="244428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A6D1B"/>
              </a:gs>
              <a:gs pos="100000">
                <a:srgbClr val="DA5C15"/>
              </a:gs>
            </a:gsLst>
            <a:lin ang="10800000" scaled="1"/>
          </a:gradFill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等线" panose="02010600030101010101" pitchFamily="2" charset="-122"/>
              </a:rPr>
              <a:t>处理、索引与持久化</a:t>
            </a:r>
          </a:p>
        </p:txBody>
      </p:sp>
      <p:sp>
        <p:nvSpPr>
          <p:cNvPr id="214" name="Rectangle: Rounded Corners 213">
            <a:extLst>
              <a:ext uri="{FF2B5EF4-FFF2-40B4-BE49-F238E27FC236}">
                <a16:creationId xmlns:a16="http://schemas.microsoft.com/office/drawing/2014/main" id="{6CC27E56-A7E6-2564-B88A-F7C10F1B97A1}"/>
              </a:ext>
            </a:extLst>
          </p:cNvPr>
          <p:cNvSpPr/>
          <p:nvPr/>
        </p:nvSpPr>
        <p:spPr>
          <a:xfrm>
            <a:off x="9572218" y="6186443"/>
            <a:ext cx="803815" cy="244428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A6D1B"/>
              </a:gs>
              <a:gs pos="100000">
                <a:srgbClr val="DA5C15"/>
              </a:gs>
            </a:gsLst>
            <a:lin ang="10800000" scaled="1"/>
          </a:gradFill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等线" panose="02010600030101010101" pitchFamily="2" charset="-122"/>
              </a:rPr>
              <a:t>检索服务</a:t>
            </a:r>
          </a:p>
        </p:txBody>
      </p:sp>
      <p:cxnSp>
        <p:nvCxnSpPr>
          <p:cNvPr id="239" name="Straight Connector 238">
            <a:extLst>
              <a:ext uri="{FF2B5EF4-FFF2-40B4-BE49-F238E27FC236}">
                <a16:creationId xmlns:a16="http://schemas.microsoft.com/office/drawing/2014/main" id="{68FF8082-8560-9E4E-9671-4A576710E914}"/>
              </a:ext>
            </a:extLst>
          </p:cNvPr>
          <p:cNvCxnSpPr>
            <a:cxnSpLocks/>
            <a:stCxn id="199" idx="0"/>
          </p:cNvCxnSpPr>
          <p:nvPr/>
        </p:nvCxnSpPr>
        <p:spPr>
          <a:xfrm flipV="1">
            <a:off x="11600681" y="5497091"/>
            <a:ext cx="0" cy="732443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42" name="Straight Connector 241">
            <a:extLst>
              <a:ext uri="{FF2B5EF4-FFF2-40B4-BE49-F238E27FC236}">
                <a16:creationId xmlns:a16="http://schemas.microsoft.com/office/drawing/2014/main" id="{AE370BB5-8575-4303-930A-239B60DF1C42}"/>
              </a:ext>
            </a:extLst>
          </p:cNvPr>
          <p:cNvCxnSpPr>
            <a:cxnSpLocks/>
            <a:stCxn id="69" idx="3"/>
            <a:endCxn id="94" idx="1"/>
          </p:cNvCxnSpPr>
          <p:nvPr/>
        </p:nvCxnSpPr>
        <p:spPr>
          <a:xfrm>
            <a:off x="1653276" y="3441223"/>
            <a:ext cx="319204" cy="1"/>
          </a:xfrm>
          <a:prstGeom prst="line">
            <a:avLst/>
          </a:prstGeom>
          <a:ln>
            <a:solidFill>
              <a:srgbClr val="B8280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257" name="Group 256">
            <a:extLst>
              <a:ext uri="{FF2B5EF4-FFF2-40B4-BE49-F238E27FC236}">
                <a16:creationId xmlns:a16="http://schemas.microsoft.com/office/drawing/2014/main" id="{EC446CC4-0D46-6980-482A-6E4CD99AC14B}"/>
              </a:ext>
            </a:extLst>
          </p:cNvPr>
          <p:cNvGrpSpPr/>
          <p:nvPr/>
        </p:nvGrpSpPr>
        <p:grpSpPr>
          <a:xfrm>
            <a:off x="9314138" y="5656906"/>
            <a:ext cx="1327534" cy="447774"/>
            <a:chOff x="5545132" y="5656906"/>
            <a:chExt cx="1327534" cy="447774"/>
          </a:xfrm>
        </p:grpSpPr>
        <p:sp>
          <p:nvSpPr>
            <p:cNvPr id="258" name="Rectangle: Rounded Corners 257">
              <a:extLst>
                <a:ext uri="{FF2B5EF4-FFF2-40B4-BE49-F238E27FC236}">
                  <a16:creationId xmlns:a16="http://schemas.microsoft.com/office/drawing/2014/main" id="{9A7A7C13-EA20-A606-8F56-6B382D5BFB0D}"/>
                </a:ext>
              </a:extLst>
            </p:cNvPr>
            <p:cNvSpPr/>
            <p:nvPr/>
          </p:nvSpPr>
          <p:spPr>
            <a:xfrm flipV="1">
              <a:off x="5545132" y="5656906"/>
              <a:ext cx="1327534" cy="447774"/>
            </a:xfrm>
            <a:prstGeom prst="roundRect">
              <a:avLst>
                <a:gd name="adj" fmla="val 2052"/>
              </a:avLst>
            </a:prstGeom>
            <a:noFill/>
            <a:ln w="9525">
              <a:solidFill>
                <a:srgbClr val="B82807"/>
              </a:solidFill>
              <a:prstDash val="dash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59" name="Picture 258">
              <a:extLst>
                <a:ext uri="{FF2B5EF4-FFF2-40B4-BE49-F238E27FC236}">
                  <a16:creationId xmlns:a16="http://schemas.microsoft.com/office/drawing/2014/main" id="{770ABA33-2A9F-5076-512E-4E71ABEFF700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rcRect/>
            <a:stretch/>
          </p:blipFill>
          <p:spPr>
            <a:xfrm>
              <a:off x="6073363" y="5692906"/>
              <a:ext cx="236165" cy="236165"/>
            </a:xfrm>
            <a:prstGeom prst="rect">
              <a:avLst/>
            </a:prstGeom>
          </p:spPr>
        </p:pic>
        <p:pic>
          <p:nvPicPr>
            <p:cNvPr id="260" name="Graphic 259">
              <a:extLst>
                <a:ext uri="{FF2B5EF4-FFF2-40B4-BE49-F238E27FC236}">
                  <a16:creationId xmlns:a16="http://schemas.microsoft.com/office/drawing/2014/main" id="{CA4A8C57-E128-F301-CDF0-2CC51FCA1B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rcRect/>
            <a:stretch/>
          </p:blipFill>
          <p:spPr>
            <a:xfrm>
              <a:off x="5679638" y="5695665"/>
              <a:ext cx="230648" cy="230648"/>
            </a:xfrm>
            <a:prstGeom prst="rect">
              <a:avLst/>
            </a:prstGeom>
          </p:spPr>
        </p:pic>
        <p:pic>
          <p:nvPicPr>
            <p:cNvPr id="261" name="Graphic 260">
              <a:extLst>
                <a:ext uri="{FF2B5EF4-FFF2-40B4-BE49-F238E27FC236}">
                  <a16:creationId xmlns:a16="http://schemas.microsoft.com/office/drawing/2014/main" id="{FEE111AE-E9A6-F02F-32AB-6E78925A42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rcRect/>
            <a:stretch/>
          </p:blipFill>
          <p:spPr>
            <a:xfrm>
              <a:off x="6475607" y="5697352"/>
              <a:ext cx="230648" cy="227272"/>
            </a:xfrm>
            <a:prstGeom prst="rect">
              <a:avLst/>
            </a:prstGeom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EF895759-AC7B-5111-4033-6D502F6D426E}"/>
              </a:ext>
            </a:extLst>
          </p:cNvPr>
          <p:cNvGrpSpPr/>
          <p:nvPr/>
        </p:nvGrpSpPr>
        <p:grpSpPr>
          <a:xfrm>
            <a:off x="3788981" y="5656905"/>
            <a:ext cx="854039" cy="449535"/>
            <a:chOff x="3788981" y="5656905"/>
            <a:chExt cx="854039" cy="449535"/>
          </a:xfrm>
        </p:grpSpPr>
        <p:grpSp>
          <p:nvGrpSpPr>
            <p:cNvPr id="245" name="Group 244">
              <a:extLst>
                <a:ext uri="{FF2B5EF4-FFF2-40B4-BE49-F238E27FC236}">
                  <a16:creationId xmlns:a16="http://schemas.microsoft.com/office/drawing/2014/main" id="{9D04CE0D-6013-B8D4-5832-8DABEF609001}"/>
                </a:ext>
              </a:extLst>
            </p:cNvPr>
            <p:cNvGrpSpPr/>
            <p:nvPr/>
          </p:nvGrpSpPr>
          <p:grpSpPr>
            <a:xfrm>
              <a:off x="3788981" y="5656905"/>
              <a:ext cx="854039" cy="449535"/>
              <a:chOff x="3813531" y="5656905"/>
              <a:chExt cx="854039" cy="449535"/>
            </a:xfrm>
          </p:grpSpPr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4D7587AA-AAB9-2699-2EEC-857761370B3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06765" y="5734331"/>
                <a:ext cx="667570" cy="17783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46" name="Rectangle: Rounded Corners 245">
                <a:extLst>
                  <a:ext uri="{FF2B5EF4-FFF2-40B4-BE49-F238E27FC236}">
                    <a16:creationId xmlns:a16="http://schemas.microsoft.com/office/drawing/2014/main" id="{83BA1ACB-FC9E-83A9-E107-53D237CAF827}"/>
                  </a:ext>
                </a:extLst>
              </p:cNvPr>
              <p:cNvSpPr/>
              <p:nvPr/>
            </p:nvSpPr>
            <p:spPr>
              <a:xfrm flipV="1">
                <a:off x="3813531" y="5656905"/>
                <a:ext cx="854039" cy="449535"/>
              </a:xfrm>
              <a:prstGeom prst="roundRect">
                <a:avLst>
                  <a:gd name="adj" fmla="val 2052"/>
                </a:avLst>
              </a:prstGeom>
              <a:noFill/>
              <a:ln w="9525">
                <a:solidFill>
                  <a:srgbClr val="B82807"/>
                </a:solidFill>
                <a:prstDash val="dash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39AD5BE6-601D-C1F2-4961-8D2C8BFF6F97}"/>
                </a:ext>
              </a:extLst>
            </p:cNvPr>
            <p:cNvSpPr txBox="1"/>
            <p:nvPr/>
          </p:nvSpPr>
          <p:spPr>
            <a:xfrm>
              <a:off x="3905926" y="5890994"/>
              <a:ext cx="60477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Scrapy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DAADAEE-AF34-E7D1-EABD-63DFA412D10F}"/>
              </a:ext>
            </a:extLst>
          </p:cNvPr>
          <p:cNvGrpSpPr/>
          <p:nvPr/>
        </p:nvGrpSpPr>
        <p:grpSpPr>
          <a:xfrm>
            <a:off x="5840605" y="5656905"/>
            <a:ext cx="1753712" cy="449533"/>
            <a:chOff x="5840605" y="5656905"/>
            <a:chExt cx="1753712" cy="449533"/>
          </a:xfrm>
        </p:grpSpPr>
        <p:sp>
          <p:nvSpPr>
            <p:cNvPr id="250" name="Rectangle: Rounded Corners 249">
              <a:extLst>
                <a:ext uri="{FF2B5EF4-FFF2-40B4-BE49-F238E27FC236}">
                  <a16:creationId xmlns:a16="http://schemas.microsoft.com/office/drawing/2014/main" id="{1AB12141-6C12-DBE8-8CF5-598309F924A1}"/>
                </a:ext>
              </a:extLst>
            </p:cNvPr>
            <p:cNvSpPr/>
            <p:nvPr/>
          </p:nvSpPr>
          <p:spPr>
            <a:xfrm flipV="1">
              <a:off x="5840605" y="5656905"/>
              <a:ext cx="1703351" cy="449533"/>
            </a:xfrm>
            <a:prstGeom prst="roundRect">
              <a:avLst>
                <a:gd name="adj" fmla="val 2052"/>
              </a:avLst>
            </a:prstGeom>
            <a:noFill/>
            <a:ln w="9525">
              <a:solidFill>
                <a:srgbClr val="B82807"/>
              </a:solidFill>
              <a:prstDash val="dash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51" name="Picture 250">
              <a:extLst>
                <a:ext uri="{FF2B5EF4-FFF2-40B4-BE49-F238E27FC236}">
                  <a16:creationId xmlns:a16="http://schemas.microsoft.com/office/drawing/2014/main" id="{39B1B240-A2C2-F8D2-353F-1ECED2039F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68837" y="5674775"/>
              <a:ext cx="236165" cy="279406"/>
            </a:xfrm>
            <a:prstGeom prst="rect">
              <a:avLst/>
            </a:prstGeom>
          </p:spPr>
        </p:pic>
        <p:pic>
          <p:nvPicPr>
            <p:cNvPr id="253" name="Graphic 252">
              <a:extLst>
                <a:ext uri="{FF2B5EF4-FFF2-40B4-BE49-F238E27FC236}">
                  <a16:creationId xmlns:a16="http://schemas.microsoft.com/office/drawing/2014/main" id="{EB62D6FA-B492-BA66-DC2F-031685B788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9"/>
                </a:ext>
              </a:extLst>
            </a:blip>
            <a:srcRect/>
            <a:stretch/>
          </p:blipFill>
          <p:spPr>
            <a:xfrm>
              <a:off x="5975112" y="5700467"/>
              <a:ext cx="230648" cy="230648"/>
            </a:xfrm>
            <a:prstGeom prst="rect">
              <a:avLst/>
            </a:prstGeom>
          </p:spPr>
        </p:pic>
        <p:pic>
          <p:nvPicPr>
            <p:cNvPr id="254" name="Graphic 253">
              <a:extLst>
                <a:ext uri="{FF2B5EF4-FFF2-40B4-BE49-F238E27FC236}">
                  <a16:creationId xmlns:a16="http://schemas.microsoft.com/office/drawing/2014/main" id="{97C40BCA-BE18-1D7A-88A1-7F202C3124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1"/>
                </a:ext>
              </a:extLst>
            </a:blip>
            <a:srcRect/>
            <a:stretch/>
          </p:blipFill>
          <p:spPr>
            <a:xfrm>
              <a:off x="6771081" y="5700467"/>
              <a:ext cx="230648" cy="230648"/>
            </a:xfrm>
            <a:prstGeom prst="rect">
              <a:avLst/>
            </a:prstGeom>
          </p:spPr>
        </p:pic>
        <p:pic>
          <p:nvPicPr>
            <p:cNvPr id="255" name="Graphic 254">
              <a:extLst>
                <a:ext uri="{FF2B5EF4-FFF2-40B4-BE49-F238E27FC236}">
                  <a16:creationId xmlns:a16="http://schemas.microsoft.com/office/drawing/2014/main" id="{61FF36D8-0923-F767-EDAB-AC933C1C9C04}"/>
                </a:ext>
              </a:extLst>
            </p:cNvPr>
            <p:cNvPicPr>
              <a:picLocks noChangeAspect="1"/>
            </p:cNvPicPr>
            <p:nvPr/>
          </p:nvPicPr>
          <p:blipFill>
            <a:blip r:embed="rId4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3"/>
                </a:ext>
              </a:extLst>
            </a:blip>
            <a:srcRect/>
            <a:stretch/>
          </p:blipFill>
          <p:spPr>
            <a:xfrm>
              <a:off x="7166646" y="5700467"/>
              <a:ext cx="230648" cy="230648"/>
            </a:xfrm>
            <a:prstGeom prst="rect">
              <a:avLst/>
            </a:prstGeom>
          </p:spPr>
        </p:pic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078968BE-4081-204D-F6EC-FF1512D9CCE6}"/>
                </a:ext>
              </a:extLst>
            </p:cNvPr>
            <p:cNvSpPr txBox="1"/>
            <p:nvPr/>
          </p:nvSpPr>
          <p:spPr>
            <a:xfrm>
              <a:off x="5888576" y="5890994"/>
              <a:ext cx="40291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ES</a:t>
              </a:r>
            </a:p>
          </p:txBody>
        </p: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2E646DE2-F350-0A80-0E29-54E57A6EA13A}"/>
                </a:ext>
              </a:extLst>
            </p:cNvPr>
            <p:cNvSpPr txBox="1"/>
            <p:nvPr/>
          </p:nvSpPr>
          <p:spPr>
            <a:xfrm>
              <a:off x="6172498" y="5890994"/>
              <a:ext cx="61793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ES-head</a:t>
              </a:r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E091186C-1A9F-388B-9A67-71ABEA311EC7}"/>
                </a:ext>
              </a:extLst>
            </p:cNvPr>
            <p:cNvSpPr txBox="1"/>
            <p:nvPr/>
          </p:nvSpPr>
          <p:spPr>
            <a:xfrm>
              <a:off x="6575671" y="5890994"/>
              <a:ext cx="61793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Kibana</a:t>
              </a:r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F061F70E-BDE8-24B9-24C4-63B8466C0721}"/>
                </a:ext>
              </a:extLst>
            </p:cNvPr>
            <p:cNvSpPr txBox="1"/>
            <p:nvPr/>
          </p:nvSpPr>
          <p:spPr>
            <a:xfrm>
              <a:off x="6976387" y="5890994"/>
              <a:ext cx="61793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MySQL</a:t>
              </a:r>
            </a:p>
          </p:txBody>
        </p:sp>
      </p:grpSp>
      <p:sp>
        <p:nvSpPr>
          <p:cNvPr id="151" name="TextBox 150">
            <a:extLst>
              <a:ext uri="{FF2B5EF4-FFF2-40B4-BE49-F238E27FC236}">
                <a16:creationId xmlns:a16="http://schemas.microsoft.com/office/drawing/2014/main" id="{2EE5B442-93F1-41E3-3CCD-6FF780DDB8B3}"/>
              </a:ext>
            </a:extLst>
          </p:cNvPr>
          <p:cNvSpPr txBox="1"/>
          <p:nvPr/>
        </p:nvSpPr>
        <p:spPr>
          <a:xfrm>
            <a:off x="9303644" y="5890994"/>
            <a:ext cx="5189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Django</a:t>
            </a: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309C946C-DE03-97EF-3507-780E434F7FAC}"/>
              </a:ext>
            </a:extLst>
          </p:cNvPr>
          <p:cNvSpPr txBox="1"/>
          <p:nvPr/>
        </p:nvSpPr>
        <p:spPr>
          <a:xfrm>
            <a:off x="9697610" y="5890994"/>
            <a:ext cx="5189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Vue</a:t>
            </a: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7FA20A4D-7420-1175-C7FB-2CBFC22D294C}"/>
              </a:ext>
            </a:extLst>
          </p:cNvPr>
          <p:cNvSpPr txBox="1"/>
          <p:nvPr/>
        </p:nvSpPr>
        <p:spPr>
          <a:xfrm>
            <a:off x="10111907" y="5890994"/>
            <a:ext cx="5189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Vite</a:t>
            </a:r>
            <a:endParaRPr lang="en-US" altLang="zh-CN" sz="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44667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Rectangle: Rounded Corners 82">
            <a:extLst>
              <a:ext uri="{FF2B5EF4-FFF2-40B4-BE49-F238E27FC236}">
                <a16:creationId xmlns:a16="http://schemas.microsoft.com/office/drawing/2014/main" id="{F7948F10-6684-7D5F-AD23-E19FD188C89A}"/>
              </a:ext>
            </a:extLst>
          </p:cNvPr>
          <p:cNvSpPr/>
          <p:nvPr/>
        </p:nvSpPr>
        <p:spPr>
          <a:xfrm>
            <a:off x="4704717" y="3192598"/>
            <a:ext cx="6970211" cy="1371600"/>
          </a:xfrm>
          <a:prstGeom prst="roundRect">
            <a:avLst>
              <a:gd name="adj" fmla="val 4326"/>
            </a:avLst>
          </a:prstGeom>
          <a:noFill/>
          <a:ln w="19050">
            <a:solidFill>
              <a:srgbClr val="B82807"/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12A4237-1923-AD91-E0EF-6760664DE825}"/>
              </a:ext>
            </a:extLst>
          </p:cNvPr>
          <p:cNvGrpSpPr/>
          <p:nvPr/>
        </p:nvGrpSpPr>
        <p:grpSpPr>
          <a:xfrm>
            <a:off x="486116" y="469227"/>
            <a:ext cx="2834599" cy="615906"/>
            <a:chOff x="4692356" y="2423156"/>
            <a:chExt cx="2665315" cy="579124"/>
          </a:xfrm>
        </p:grpSpPr>
        <p:sp>
          <p:nvSpPr>
            <p:cNvPr id="5" name="Parallelogram 9">
              <a:extLst>
                <a:ext uri="{FF2B5EF4-FFF2-40B4-BE49-F238E27FC236}">
                  <a16:creationId xmlns:a16="http://schemas.microsoft.com/office/drawing/2014/main" id="{ED7AC8B6-968C-21DA-BCEE-77176A6B1285}"/>
                </a:ext>
              </a:extLst>
            </p:cNvPr>
            <p:cNvSpPr/>
            <p:nvPr/>
          </p:nvSpPr>
          <p:spPr>
            <a:xfrm>
              <a:off x="4692356" y="2423156"/>
              <a:ext cx="2203744" cy="529594"/>
            </a:xfrm>
            <a:custGeom>
              <a:avLst/>
              <a:gdLst>
                <a:gd name="connsiteX0" fmla="*/ 0 w 2095500"/>
                <a:gd name="connsiteY0" fmla="*/ 529589 h 529589"/>
                <a:gd name="connsiteX1" fmla="*/ 132397 w 2095500"/>
                <a:gd name="connsiteY1" fmla="*/ 0 h 529589"/>
                <a:gd name="connsiteX2" fmla="*/ 2095500 w 2095500"/>
                <a:gd name="connsiteY2" fmla="*/ 0 h 529589"/>
                <a:gd name="connsiteX3" fmla="*/ 1963103 w 2095500"/>
                <a:gd name="connsiteY3" fmla="*/ 529589 h 529589"/>
                <a:gd name="connsiteX4" fmla="*/ 0 w 2095500"/>
                <a:gd name="connsiteY4" fmla="*/ 529589 h 529589"/>
                <a:gd name="connsiteX0" fmla="*/ 0 w 1969293"/>
                <a:gd name="connsiteY0" fmla="*/ 529589 h 529589"/>
                <a:gd name="connsiteX1" fmla="*/ 6190 w 1969293"/>
                <a:gd name="connsiteY1" fmla="*/ 0 h 529589"/>
                <a:gd name="connsiteX2" fmla="*/ 1969293 w 1969293"/>
                <a:gd name="connsiteY2" fmla="*/ 0 h 529589"/>
                <a:gd name="connsiteX3" fmla="*/ 1836896 w 1969293"/>
                <a:gd name="connsiteY3" fmla="*/ 529589 h 529589"/>
                <a:gd name="connsiteX4" fmla="*/ 0 w 1969293"/>
                <a:gd name="connsiteY4" fmla="*/ 529589 h 529589"/>
                <a:gd name="connsiteX0" fmla="*/ 134471 w 2103764"/>
                <a:gd name="connsiteY0" fmla="*/ 529589 h 529589"/>
                <a:gd name="connsiteX1" fmla="*/ 140661 w 2103764"/>
                <a:gd name="connsiteY1" fmla="*/ 0 h 529589"/>
                <a:gd name="connsiteX2" fmla="*/ 2103764 w 2103764"/>
                <a:gd name="connsiteY2" fmla="*/ 0 h 529589"/>
                <a:gd name="connsiteX3" fmla="*/ 1971367 w 2103764"/>
                <a:gd name="connsiteY3" fmla="*/ 529589 h 529589"/>
                <a:gd name="connsiteX4" fmla="*/ 134471 w 2103764"/>
                <a:gd name="connsiteY4" fmla="*/ 529589 h 529589"/>
                <a:gd name="connsiteX0" fmla="*/ 242619 w 2211912"/>
                <a:gd name="connsiteY0" fmla="*/ 529589 h 529589"/>
                <a:gd name="connsiteX1" fmla="*/ 248809 w 2211912"/>
                <a:gd name="connsiteY1" fmla="*/ 0 h 529589"/>
                <a:gd name="connsiteX2" fmla="*/ 2211912 w 2211912"/>
                <a:gd name="connsiteY2" fmla="*/ 0 h 529589"/>
                <a:gd name="connsiteX3" fmla="*/ 2079515 w 2211912"/>
                <a:gd name="connsiteY3" fmla="*/ 529589 h 529589"/>
                <a:gd name="connsiteX4" fmla="*/ 242619 w 2211912"/>
                <a:gd name="connsiteY4" fmla="*/ 529589 h 529589"/>
                <a:gd name="connsiteX0" fmla="*/ 227302 w 2196595"/>
                <a:gd name="connsiteY0" fmla="*/ 529589 h 529589"/>
                <a:gd name="connsiteX1" fmla="*/ 233492 w 2196595"/>
                <a:gd name="connsiteY1" fmla="*/ 0 h 529589"/>
                <a:gd name="connsiteX2" fmla="*/ 2196595 w 2196595"/>
                <a:gd name="connsiteY2" fmla="*/ 0 h 529589"/>
                <a:gd name="connsiteX3" fmla="*/ 2064198 w 2196595"/>
                <a:gd name="connsiteY3" fmla="*/ 529589 h 529589"/>
                <a:gd name="connsiteX4" fmla="*/ 227302 w 2196595"/>
                <a:gd name="connsiteY4" fmla="*/ 529589 h 529589"/>
                <a:gd name="connsiteX0" fmla="*/ 234451 w 2203744"/>
                <a:gd name="connsiteY0" fmla="*/ 529594 h 529594"/>
                <a:gd name="connsiteX1" fmla="*/ 240641 w 2203744"/>
                <a:gd name="connsiteY1" fmla="*/ 5 h 529594"/>
                <a:gd name="connsiteX2" fmla="*/ 2203744 w 2203744"/>
                <a:gd name="connsiteY2" fmla="*/ 5 h 529594"/>
                <a:gd name="connsiteX3" fmla="*/ 2071347 w 2203744"/>
                <a:gd name="connsiteY3" fmla="*/ 529594 h 529594"/>
                <a:gd name="connsiteX4" fmla="*/ 234451 w 2203744"/>
                <a:gd name="connsiteY4" fmla="*/ 529594 h 529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03744" h="529594">
                  <a:moveTo>
                    <a:pt x="234451" y="529594"/>
                  </a:moveTo>
                  <a:cubicBezTo>
                    <a:pt x="-70667" y="529276"/>
                    <a:pt x="-87653" y="-2059"/>
                    <a:pt x="240641" y="5"/>
                  </a:cubicBezTo>
                  <a:lnTo>
                    <a:pt x="2203744" y="5"/>
                  </a:lnTo>
                  <a:lnTo>
                    <a:pt x="2071347" y="529594"/>
                  </a:lnTo>
                  <a:lnTo>
                    <a:pt x="234451" y="529594"/>
                  </a:lnTo>
                  <a:close/>
                </a:path>
              </a:pathLst>
            </a:custGeom>
            <a:gradFill>
              <a:gsLst>
                <a:gs pos="0">
                  <a:srgbClr val="DA6D1B">
                    <a:alpha val="0"/>
                  </a:srgbClr>
                </a:gs>
                <a:gs pos="100000">
                  <a:srgbClr val="DA5C15"/>
                </a:gs>
              </a:gsLst>
              <a:lin ang="10800000" scaled="1"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Parallelogram 5">
              <a:extLst>
                <a:ext uri="{FF2B5EF4-FFF2-40B4-BE49-F238E27FC236}">
                  <a16:creationId xmlns:a16="http://schemas.microsoft.com/office/drawing/2014/main" id="{53207761-5009-E981-556D-B8C174DD1566}"/>
                </a:ext>
              </a:extLst>
            </p:cNvPr>
            <p:cNvSpPr/>
            <p:nvPr/>
          </p:nvSpPr>
          <p:spPr>
            <a:xfrm>
              <a:off x="5266849" y="2522221"/>
              <a:ext cx="2090822" cy="480059"/>
            </a:xfrm>
            <a:prstGeom prst="parallelogram">
              <a:avLst/>
            </a:prstGeom>
            <a:gradFill>
              <a:gsLst>
                <a:gs pos="0">
                  <a:srgbClr val="DA6D1B"/>
                </a:gs>
                <a:gs pos="100000">
                  <a:srgbClr val="DA5C15"/>
                </a:gs>
              </a:gsLst>
              <a:lin ang="10800000" scaled="1"/>
            </a:gradFill>
            <a:ln w="28575">
              <a:solidFill>
                <a:schemeClr val="bg1">
                  <a:lumMod val="9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spc="6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方正大标宋简体" panose="02000000000000000000" pitchFamily="2" charset="-122"/>
                  <a:ea typeface="方正大标宋简体" panose="02000000000000000000" pitchFamily="2" charset="-122"/>
                </a:rPr>
                <a:t>数据爬取</a:t>
              </a:r>
            </a:p>
          </p:txBody>
        </p:sp>
        <p:pic>
          <p:nvPicPr>
            <p:cNvPr id="7" name="Graphic 6" descr="Magnifying glass">
              <a:extLst>
                <a:ext uri="{FF2B5EF4-FFF2-40B4-BE49-F238E27FC236}">
                  <a16:creationId xmlns:a16="http://schemas.microsoft.com/office/drawing/2014/main" id="{20F10529-FC72-EA87-C6F1-EF090A92FE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791076" y="2464118"/>
              <a:ext cx="439102" cy="43910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pic>
        <p:nvPicPr>
          <p:cNvPr id="10" name="Picture 2">
            <a:extLst>
              <a:ext uri="{FF2B5EF4-FFF2-40B4-BE49-F238E27FC236}">
                <a16:creationId xmlns:a16="http://schemas.microsoft.com/office/drawing/2014/main" id="{A02E8568-0889-92C3-CCB9-FD4ED95161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4437" y="635743"/>
            <a:ext cx="1489206" cy="39671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0000" endA="300" endPos="55500" dist="508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63D70E74-3D10-877E-F1BC-A76DB2C8C43F}"/>
              </a:ext>
            </a:extLst>
          </p:cNvPr>
          <p:cNvGrpSpPr/>
          <p:nvPr/>
        </p:nvGrpSpPr>
        <p:grpSpPr>
          <a:xfrm>
            <a:off x="594777" y="1508491"/>
            <a:ext cx="944763" cy="1133518"/>
            <a:chOff x="708250" y="5149898"/>
            <a:chExt cx="944763" cy="1133518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C27025BF-B315-CA4B-92A9-ECB5177DAEDC}"/>
                </a:ext>
              </a:extLst>
            </p:cNvPr>
            <p:cNvGrpSpPr/>
            <p:nvPr/>
          </p:nvGrpSpPr>
          <p:grpSpPr>
            <a:xfrm>
              <a:off x="772400" y="5149898"/>
              <a:ext cx="823912" cy="792480"/>
              <a:chOff x="2460706" y="2909354"/>
              <a:chExt cx="823912" cy="792480"/>
            </a:xfrm>
          </p:grpSpPr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15FA0D29-CB74-1E69-A696-49002F24CE8E}"/>
                  </a:ext>
                </a:extLst>
              </p:cNvPr>
              <p:cNvSpPr/>
              <p:nvPr/>
            </p:nvSpPr>
            <p:spPr>
              <a:xfrm>
                <a:off x="2460706" y="2909354"/>
                <a:ext cx="823912" cy="792480"/>
              </a:xfrm>
              <a:prstGeom prst="roundRect">
                <a:avLst>
                  <a:gd name="adj" fmla="val 9048"/>
                </a:avLst>
              </a:prstGeom>
              <a:noFill/>
              <a:ln w="19050">
                <a:solidFill>
                  <a:srgbClr val="B82807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Consolas" panose="020B0609020204030204" pitchFamily="49" charset="0"/>
                </a:endParaRPr>
              </a:p>
            </p:txBody>
          </p:sp>
          <p:pic>
            <p:nvPicPr>
              <p:cNvPr id="13" name="Graphic 12">
                <a:extLst>
                  <a:ext uri="{FF2B5EF4-FFF2-40B4-BE49-F238E27FC236}">
                    <a16:creationId xmlns:a16="http://schemas.microsoft.com/office/drawing/2014/main" id="{70AF28ED-4F04-2095-717E-E6057965A4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/>
              <a:stretch/>
            </p:blipFill>
            <p:spPr>
              <a:xfrm>
                <a:off x="2592758" y="3018134"/>
                <a:ext cx="568325" cy="568325"/>
              </a:xfrm>
              <a:prstGeom prst="rect">
                <a:avLst/>
              </a:prstGeom>
            </p:spPr>
          </p:pic>
        </p:grp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1B97D70E-8D18-0EA4-B82F-258A50A12008}"/>
                </a:ext>
              </a:extLst>
            </p:cNvPr>
            <p:cNvSpPr/>
            <p:nvPr/>
          </p:nvSpPr>
          <p:spPr>
            <a:xfrm>
              <a:off x="708250" y="6038988"/>
              <a:ext cx="944763" cy="244428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DA6D1B"/>
                </a:gs>
                <a:gs pos="100000">
                  <a:srgbClr val="DA5C15"/>
                </a:gs>
              </a:gsLst>
              <a:lin ang="10800000" scaled="1"/>
            </a:gradFill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ea typeface="等线" panose="02010600030101010101" pitchFamily="2" charset="-122"/>
                </a:rPr>
                <a:t>门户网站</a:t>
              </a:r>
            </a:p>
          </p:txBody>
        </p:sp>
      </p:grp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01506B1-8CCC-5654-7FE9-02190266DC7E}"/>
              </a:ext>
            </a:extLst>
          </p:cNvPr>
          <p:cNvCxnSpPr>
            <a:cxnSpLocks/>
            <a:stCxn id="21" idx="1"/>
          </p:cNvCxnSpPr>
          <p:nvPr/>
        </p:nvCxnSpPr>
        <p:spPr>
          <a:xfrm flipH="1">
            <a:off x="1482839" y="2153507"/>
            <a:ext cx="554101" cy="0"/>
          </a:xfrm>
          <a:prstGeom prst="line">
            <a:avLst/>
          </a:prstGeom>
          <a:ln>
            <a:solidFill>
              <a:srgbClr val="B8280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5822BC4-D1F9-B6B9-A2F5-0D81975B7E0B}"/>
              </a:ext>
            </a:extLst>
          </p:cNvPr>
          <p:cNvCxnSpPr>
            <a:cxnSpLocks/>
            <a:stCxn id="22" idx="1"/>
          </p:cNvCxnSpPr>
          <p:nvPr/>
        </p:nvCxnSpPr>
        <p:spPr>
          <a:xfrm flipH="1">
            <a:off x="1482839" y="1702716"/>
            <a:ext cx="554101" cy="0"/>
          </a:xfrm>
          <a:prstGeom prst="line">
            <a:avLst/>
          </a:prstGeom>
          <a:ln>
            <a:solidFill>
              <a:srgbClr val="B8280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4ED92828-92C5-286F-886C-FEBE2DF32048}"/>
              </a:ext>
            </a:extLst>
          </p:cNvPr>
          <p:cNvSpPr/>
          <p:nvPr/>
        </p:nvSpPr>
        <p:spPr>
          <a:xfrm>
            <a:off x="2036940" y="2031293"/>
            <a:ext cx="745614" cy="244428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A6D1B"/>
              </a:gs>
              <a:gs pos="100000">
                <a:srgbClr val="DA5C15"/>
              </a:gs>
            </a:gsLst>
            <a:lin ang="10800000" scaled="1"/>
          </a:gradFill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等线" panose="02010600030101010101" pitchFamily="2" charset="-122"/>
              </a:rPr>
              <a:t>知乎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8C54CB4A-1916-0E1F-2CCC-77BE9AB18F16}"/>
              </a:ext>
            </a:extLst>
          </p:cNvPr>
          <p:cNvSpPr/>
          <p:nvPr/>
        </p:nvSpPr>
        <p:spPr>
          <a:xfrm>
            <a:off x="2036940" y="1580502"/>
            <a:ext cx="745614" cy="244428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A6D1B"/>
              </a:gs>
              <a:gs pos="100000">
                <a:srgbClr val="DA5C15"/>
              </a:gs>
            </a:gsLst>
            <a:lin ang="10800000" scaled="1"/>
          </a:gradFill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等线" panose="02010600030101010101" pitchFamily="2" charset="-122"/>
              </a:rPr>
              <a:t>博客园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6D1FA41-BE04-2937-0722-3C42729C0021}"/>
              </a:ext>
            </a:extLst>
          </p:cNvPr>
          <p:cNvSpPr txBox="1"/>
          <p:nvPr/>
        </p:nvSpPr>
        <p:spPr>
          <a:xfrm>
            <a:off x="5710423" y="2485335"/>
            <a:ext cx="120782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网站爬虫脚本类</a:t>
            </a:r>
            <a:endParaRPr lang="en-US" altLang="zh-CN" sz="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EC4AC25-E690-DC2A-85FE-0424237563E7}"/>
              </a:ext>
            </a:extLst>
          </p:cNvPr>
          <p:cNvSpPr txBox="1"/>
          <p:nvPr/>
        </p:nvSpPr>
        <p:spPr>
          <a:xfrm>
            <a:off x="7736985" y="2504940"/>
            <a:ext cx="19197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网站数据模型类（</a:t>
            </a:r>
            <a:r>
              <a:rPr lang="en-US" altLang="zh-CN" sz="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Model</a:t>
            </a:r>
            <a:r>
              <a:rPr lang="zh-CN" altLang="en-US" sz="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层、</a:t>
            </a:r>
            <a:r>
              <a:rPr lang="en-US" altLang="zh-CN" sz="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DAO</a:t>
            </a:r>
            <a:r>
              <a:rPr lang="zh-CN" altLang="en-US" sz="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层）</a:t>
            </a:r>
            <a:endParaRPr lang="en-US" altLang="zh-CN" sz="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8E2C7030-E300-72AE-8B4E-1F2DB4B71E3A}"/>
              </a:ext>
            </a:extLst>
          </p:cNvPr>
          <p:cNvSpPr/>
          <p:nvPr/>
        </p:nvSpPr>
        <p:spPr>
          <a:xfrm>
            <a:off x="5687057" y="2044882"/>
            <a:ext cx="1207826" cy="244428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A6D1B"/>
              </a:gs>
              <a:gs pos="100000">
                <a:srgbClr val="DA5C15"/>
              </a:gs>
            </a:gsLst>
            <a:lin ang="10800000" scaled="1"/>
          </a:gradFill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等线" panose="02010600030101010101" pitchFamily="2" charset="-122"/>
              </a:rPr>
              <a:t>ZhihuSpider</a:t>
            </a:r>
            <a:endParaRPr lang="zh-CN" altLang="en-US" sz="1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ea typeface="等线" panose="02010600030101010101" pitchFamily="2" charset="-122"/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9612C06E-7A9A-5135-EDBE-791BFB7530F0}"/>
              </a:ext>
            </a:extLst>
          </p:cNvPr>
          <p:cNvSpPr/>
          <p:nvPr/>
        </p:nvSpPr>
        <p:spPr>
          <a:xfrm>
            <a:off x="5687057" y="1598426"/>
            <a:ext cx="1207826" cy="244428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A6D1B"/>
              </a:gs>
              <a:gs pos="100000">
                <a:srgbClr val="DA5C15"/>
              </a:gs>
            </a:gsLst>
            <a:lin ang="10800000" scaled="1"/>
          </a:gradFill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等线" panose="02010600030101010101" pitchFamily="2" charset="-122"/>
              </a:rPr>
              <a:t>CnblogsSpider</a:t>
            </a:r>
            <a:endParaRPr lang="zh-CN" altLang="en-US" sz="1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ea typeface="等线" panose="02010600030101010101" pitchFamily="2" charset="-122"/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9BBB9C77-19CA-AA41-B7DE-9FBED516FB0B}"/>
              </a:ext>
            </a:extLst>
          </p:cNvPr>
          <p:cNvSpPr/>
          <p:nvPr/>
        </p:nvSpPr>
        <p:spPr>
          <a:xfrm>
            <a:off x="7839434" y="1595664"/>
            <a:ext cx="1718320" cy="244428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A6D1B"/>
              </a:gs>
              <a:gs pos="100000">
                <a:srgbClr val="DA5C15"/>
              </a:gs>
            </a:gsLst>
            <a:lin ang="10800000" scaled="1"/>
          </a:gradFill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等线" panose="02010600030101010101" pitchFamily="2" charset="-122"/>
              </a:rPr>
              <a:t>CnblogsArticleItem</a:t>
            </a:r>
            <a:endParaRPr lang="zh-CN" altLang="en-US" sz="1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ea typeface="等线" panose="02010600030101010101" pitchFamily="2" charset="-122"/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09D8C1C4-955E-B891-DB47-ED824B2C63B0}"/>
              </a:ext>
            </a:extLst>
          </p:cNvPr>
          <p:cNvSpPr/>
          <p:nvPr/>
        </p:nvSpPr>
        <p:spPr>
          <a:xfrm>
            <a:off x="7839434" y="2047689"/>
            <a:ext cx="1718320" cy="244428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A6D1B"/>
              </a:gs>
              <a:gs pos="100000">
                <a:srgbClr val="DA5C15"/>
              </a:gs>
            </a:gsLst>
            <a:lin ang="10800000" scaled="1"/>
          </a:gradFill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等线" panose="02010600030101010101" pitchFamily="2" charset="-122"/>
              </a:rPr>
              <a:t>ZhihuQuestionItem</a:t>
            </a:r>
            <a:endParaRPr lang="zh-CN" altLang="en-US" sz="1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ea typeface="等线" panose="02010600030101010101" pitchFamily="2" charset="-122"/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AD85BB66-ECA7-0443-814C-8C970A7BC10A}"/>
              </a:ext>
            </a:extLst>
          </p:cNvPr>
          <p:cNvSpPr/>
          <p:nvPr/>
        </p:nvSpPr>
        <p:spPr>
          <a:xfrm>
            <a:off x="5463746" y="1497871"/>
            <a:ext cx="1663865" cy="920834"/>
          </a:xfrm>
          <a:prstGeom prst="roundRect">
            <a:avLst>
              <a:gd name="adj" fmla="val 4326"/>
            </a:avLst>
          </a:prstGeom>
          <a:noFill/>
          <a:ln w="19050">
            <a:solidFill>
              <a:srgbClr val="B82807"/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B2FF5955-E248-BF9A-F882-2C319B8FC9AF}"/>
              </a:ext>
            </a:extLst>
          </p:cNvPr>
          <p:cNvSpPr/>
          <p:nvPr/>
        </p:nvSpPr>
        <p:spPr>
          <a:xfrm>
            <a:off x="7615179" y="1496352"/>
            <a:ext cx="2182586" cy="920834"/>
          </a:xfrm>
          <a:prstGeom prst="roundRect">
            <a:avLst>
              <a:gd name="adj" fmla="val 4326"/>
            </a:avLst>
          </a:prstGeom>
          <a:noFill/>
          <a:ln w="19050">
            <a:solidFill>
              <a:srgbClr val="B82807"/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081E6050-9E2C-2520-968E-BC394F8FBB96}"/>
              </a:ext>
            </a:extLst>
          </p:cNvPr>
          <p:cNvSpPr/>
          <p:nvPr/>
        </p:nvSpPr>
        <p:spPr>
          <a:xfrm>
            <a:off x="1832832" y="1496352"/>
            <a:ext cx="1167493" cy="920834"/>
          </a:xfrm>
          <a:prstGeom prst="roundRect">
            <a:avLst>
              <a:gd name="adj" fmla="val 4326"/>
            </a:avLst>
          </a:prstGeom>
          <a:noFill/>
          <a:ln w="19050">
            <a:solidFill>
              <a:srgbClr val="B82807"/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4452602-D440-5A28-8463-ADA56EAC2AB8}"/>
              </a:ext>
            </a:extLst>
          </p:cNvPr>
          <p:cNvSpPr txBox="1"/>
          <p:nvPr/>
        </p:nvSpPr>
        <p:spPr>
          <a:xfrm>
            <a:off x="3132256" y="2485335"/>
            <a:ext cx="23314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网站自动登录类（非必需）</a:t>
            </a:r>
            <a:endParaRPr lang="en-US" altLang="zh-CN" sz="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  <a:p>
            <a:pPr algn="ctr"/>
            <a:r>
              <a:rPr lang="zh-CN" altLang="en-US" sz="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运行以获取</a:t>
            </a:r>
            <a:r>
              <a:rPr lang="en-US" altLang="zh-CN" sz="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cookie</a:t>
            </a:r>
            <a:r>
              <a:rPr lang="zh-CN" altLang="en-US" sz="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，令后续请求通过鉴权</a:t>
            </a:r>
            <a:endParaRPr lang="en-US" altLang="zh-CN" sz="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3DECEA9B-445A-8BC2-0C1F-584BBB12F1CA}"/>
              </a:ext>
            </a:extLst>
          </p:cNvPr>
          <p:cNvSpPr/>
          <p:nvPr/>
        </p:nvSpPr>
        <p:spPr>
          <a:xfrm>
            <a:off x="3623414" y="2031293"/>
            <a:ext cx="1207826" cy="244428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A6D1B"/>
              </a:gs>
              <a:gs pos="100000">
                <a:srgbClr val="DA5C15"/>
              </a:gs>
            </a:gsLst>
            <a:lin ang="10800000" scaled="1"/>
          </a:gradFill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等线" panose="02010600030101010101" pitchFamily="2" charset="-122"/>
              </a:rPr>
              <a:t>ZhihuLogin</a:t>
            </a:r>
            <a:endParaRPr lang="zh-CN" altLang="en-US" sz="1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ea typeface="等线" panose="02010600030101010101" pitchFamily="2" charset="-122"/>
            </a:endParaRP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94A8E1BA-B74B-666C-EC70-70BE36A5E629}"/>
              </a:ext>
            </a:extLst>
          </p:cNvPr>
          <p:cNvSpPr/>
          <p:nvPr/>
        </p:nvSpPr>
        <p:spPr>
          <a:xfrm>
            <a:off x="3400103" y="1882705"/>
            <a:ext cx="1663865" cy="535999"/>
          </a:xfrm>
          <a:prstGeom prst="roundRect">
            <a:avLst>
              <a:gd name="adj" fmla="val 4326"/>
            </a:avLst>
          </a:prstGeom>
          <a:noFill/>
          <a:ln w="19050">
            <a:solidFill>
              <a:srgbClr val="B82807"/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200B4B6A-7543-7E7A-9768-E2A174A38646}"/>
              </a:ext>
            </a:extLst>
          </p:cNvPr>
          <p:cNvSpPr/>
          <p:nvPr/>
        </p:nvSpPr>
        <p:spPr>
          <a:xfrm>
            <a:off x="10472035" y="1827573"/>
            <a:ext cx="1016192" cy="244428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A6D1B"/>
              </a:gs>
              <a:gs pos="100000">
                <a:srgbClr val="DA5C15"/>
              </a:gs>
            </a:gsLst>
            <a:lin ang="10800000" scaled="1"/>
          </a:gradFill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等线" panose="02010600030101010101" pitchFamily="2" charset="-122"/>
              </a:rPr>
              <a:t>Pipeline</a:t>
            </a:r>
            <a:endParaRPr lang="zh-CN" altLang="en-US" sz="1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ea typeface="等线" panose="02010600030101010101" pitchFamily="2" charset="-122"/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85F05083-6C11-A4B5-9AE7-913665F5A2C9}"/>
              </a:ext>
            </a:extLst>
          </p:cNvPr>
          <p:cNvSpPr/>
          <p:nvPr/>
        </p:nvSpPr>
        <p:spPr>
          <a:xfrm>
            <a:off x="10285334" y="1705359"/>
            <a:ext cx="1389594" cy="497297"/>
          </a:xfrm>
          <a:prstGeom prst="roundRect">
            <a:avLst>
              <a:gd name="adj" fmla="val 4326"/>
            </a:avLst>
          </a:prstGeom>
          <a:noFill/>
          <a:ln w="19050">
            <a:solidFill>
              <a:srgbClr val="B82807"/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A37673D7-BE5C-1248-E76A-EDBB3059B0C3}"/>
              </a:ext>
            </a:extLst>
          </p:cNvPr>
          <p:cNvSpPr txBox="1"/>
          <p:nvPr/>
        </p:nvSpPr>
        <p:spPr>
          <a:xfrm>
            <a:off x="10551724" y="2500832"/>
            <a:ext cx="85681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数据流水线</a:t>
            </a:r>
            <a:endParaRPr lang="en-US" altLang="zh-CN" sz="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3DC6D67C-55B3-7EE2-8DC6-FDC71A7D2F9A}"/>
              </a:ext>
            </a:extLst>
          </p:cNvPr>
          <p:cNvCxnSpPr>
            <a:cxnSpLocks/>
          </p:cNvCxnSpPr>
          <p:nvPr/>
        </p:nvCxnSpPr>
        <p:spPr>
          <a:xfrm>
            <a:off x="3000325" y="2159521"/>
            <a:ext cx="399778" cy="1519"/>
          </a:xfrm>
          <a:prstGeom prst="straightConnector1">
            <a:avLst/>
          </a:prstGeom>
          <a:ln>
            <a:solidFill>
              <a:srgbClr val="B82807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ADA876D5-3ED4-967C-46CC-25BEFDDC70E8}"/>
              </a:ext>
            </a:extLst>
          </p:cNvPr>
          <p:cNvCxnSpPr>
            <a:cxnSpLocks/>
          </p:cNvCxnSpPr>
          <p:nvPr/>
        </p:nvCxnSpPr>
        <p:spPr>
          <a:xfrm>
            <a:off x="5063968" y="2159521"/>
            <a:ext cx="399778" cy="0"/>
          </a:xfrm>
          <a:prstGeom prst="straightConnector1">
            <a:avLst/>
          </a:prstGeom>
          <a:ln>
            <a:solidFill>
              <a:srgbClr val="B82807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E908E190-0F4C-08B0-0182-B4FF7EE181C7}"/>
              </a:ext>
            </a:extLst>
          </p:cNvPr>
          <p:cNvCxnSpPr>
            <a:cxnSpLocks/>
            <a:stCxn id="37" idx="3"/>
            <a:endCxn id="38" idx="1"/>
          </p:cNvCxnSpPr>
          <p:nvPr/>
        </p:nvCxnSpPr>
        <p:spPr>
          <a:xfrm flipV="1">
            <a:off x="7127611" y="1956769"/>
            <a:ext cx="487568" cy="1519"/>
          </a:xfrm>
          <a:prstGeom prst="straightConnector1">
            <a:avLst/>
          </a:prstGeom>
          <a:ln>
            <a:solidFill>
              <a:srgbClr val="B82807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A6D84F39-E976-8078-58EA-802BF289CDCF}"/>
              </a:ext>
            </a:extLst>
          </p:cNvPr>
          <p:cNvCxnSpPr>
            <a:cxnSpLocks/>
            <a:stCxn id="38" idx="3"/>
            <a:endCxn id="66" idx="1"/>
          </p:cNvCxnSpPr>
          <p:nvPr/>
        </p:nvCxnSpPr>
        <p:spPr>
          <a:xfrm flipV="1">
            <a:off x="9797765" y="1954008"/>
            <a:ext cx="487569" cy="2761"/>
          </a:xfrm>
          <a:prstGeom prst="straightConnector1">
            <a:avLst/>
          </a:prstGeom>
          <a:ln>
            <a:solidFill>
              <a:srgbClr val="B82807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87" name="Group 86">
            <a:extLst>
              <a:ext uri="{FF2B5EF4-FFF2-40B4-BE49-F238E27FC236}">
                <a16:creationId xmlns:a16="http://schemas.microsoft.com/office/drawing/2014/main" id="{D74A2ED3-9A9A-8646-CE3E-999DB2C3F8F2}"/>
              </a:ext>
            </a:extLst>
          </p:cNvPr>
          <p:cNvGrpSpPr/>
          <p:nvPr/>
        </p:nvGrpSpPr>
        <p:grpSpPr>
          <a:xfrm>
            <a:off x="4896771" y="2944779"/>
            <a:ext cx="3376345" cy="488856"/>
            <a:chOff x="850981" y="2944779"/>
            <a:chExt cx="3376345" cy="488856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1169749D-3831-6FDF-AD0E-E8544D613EF9}"/>
                </a:ext>
              </a:extLst>
            </p:cNvPr>
            <p:cNvSpPr/>
            <p:nvPr/>
          </p:nvSpPr>
          <p:spPr>
            <a:xfrm>
              <a:off x="850981" y="2944779"/>
              <a:ext cx="3376345" cy="488856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DA6D1B"/>
                </a:gs>
                <a:gs pos="100000">
                  <a:srgbClr val="DA5C15"/>
                </a:gs>
              </a:gsLst>
              <a:lin ang="10800000" scaled="1"/>
            </a:gradFill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ea typeface="微软雅黑" panose="020B0503020204020204" pitchFamily="34" charset="-122"/>
                </a:rPr>
                <a:t>   基于</a:t>
              </a:r>
              <a:r>
                <a:rPr lang="en-US" altLang="zh-CN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ea typeface="微软雅黑" panose="020B0503020204020204" pitchFamily="34" charset="-122"/>
                </a:rPr>
                <a:t>HTML</a:t>
              </a:r>
              <a:r>
                <a:rPr lang="zh-CN" alt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ea typeface="微软雅黑" panose="020B0503020204020204" pitchFamily="34" charset="-122"/>
                </a:rPr>
                <a:t>解析的爬取方式</a:t>
              </a:r>
            </a:p>
          </p:txBody>
        </p:sp>
        <p:pic>
          <p:nvPicPr>
            <p:cNvPr id="84" name="Graphic 83">
              <a:extLst>
                <a:ext uri="{FF2B5EF4-FFF2-40B4-BE49-F238E27FC236}">
                  <a16:creationId xmlns:a16="http://schemas.microsoft.com/office/drawing/2014/main" id="{B76A4933-44B3-8E92-24E0-5F6FDBA7321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p:blipFill>
          <p:spPr>
            <a:xfrm>
              <a:off x="1034906" y="3045781"/>
              <a:ext cx="293832" cy="293832"/>
            </a:xfrm>
            <a:prstGeom prst="rect">
              <a:avLst/>
            </a:prstGeom>
          </p:spPr>
        </p:pic>
      </p:grpSp>
      <p:sp>
        <p:nvSpPr>
          <p:cNvPr id="88" name="Rectangle: Rounded Corners 87">
            <a:extLst>
              <a:ext uri="{FF2B5EF4-FFF2-40B4-BE49-F238E27FC236}">
                <a16:creationId xmlns:a16="http://schemas.microsoft.com/office/drawing/2014/main" id="{57AB9046-669C-7080-24B4-421171D47C42}"/>
              </a:ext>
            </a:extLst>
          </p:cNvPr>
          <p:cNvSpPr/>
          <p:nvPr/>
        </p:nvSpPr>
        <p:spPr>
          <a:xfrm>
            <a:off x="4704717" y="4973510"/>
            <a:ext cx="6970211" cy="1435454"/>
          </a:xfrm>
          <a:prstGeom prst="roundRect">
            <a:avLst>
              <a:gd name="adj" fmla="val 4326"/>
            </a:avLst>
          </a:prstGeom>
          <a:noFill/>
          <a:ln w="19050">
            <a:solidFill>
              <a:srgbClr val="B82807"/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20E1B95B-7ACB-E03A-B3F1-F1DACCC3D9AB}"/>
              </a:ext>
            </a:extLst>
          </p:cNvPr>
          <p:cNvGrpSpPr/>
          <p:nvPr/>
        </p:nvGrpSpPr>
        <p:grpSpPr>
          <a:xfrm>
            <a:off x="4896772" y="4711821"/>
            <a:ext cx="3376344" cy="488856"/>
            <a:chOff x="850982" y="4515468"/>
            <a:chExt cx="3376344" cy="488856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79254EE9-115C-5283-274F-26CB8D96FFA8}"/>
                </a:ext>
              </a:extLst>
            </p:cNvPr>
            <p:cNvSpPr/>
            <p:nvPr/>
          </p:nvSpPr>
          <p:spPr>
            <a:xfrm>
              <a:off x="850982" y="4515468"/>
              <a:ext cx="3376344" cy="488856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DA6D1B"/>
                </a:gs>
                <a:gs pos="100000">
                  <a:srgbClr val="DA5C15"/>
                </a:gs>
              </a:gsLst>
              <a:lin ang="10800000" scaled="1"/>
            </a:gradFill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ea typeface="微软雅黑" panose="020B0503020204020204" pitchFamily="34" charset="-122"/>
                </a:rPr>
                <a:t>   基于</a:t>
              </a:r>
              <a:r>
                <a:rPr lang="en-US" altLang="zh-CN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ea typeface="微软雅黑" panose="020B0503020204020204" pitchFamily="34" charset="-122"/>
                </a:rPr>
                <a:t>AJAX</a:t>
              </a:r>
              <a:r>
                <a:rPr lang="zh-CN" alt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ea typeface="微软雅黑" panose="020B0503020204020204" pitchFamily="34" charset="-122"/>
                </a:rPr>
                <a:t>请求的爬取方式</a:t>
              </a:r>
            </a:p>
          </p:txBody>
        </p:sp>
        <p:pic>
          <p:nvPicPr>
            <p:cNvPr id="85" name="Graphic 84">
              <a:extLst>
                <a:ext uri="{FF2B5EF4-FFF2-40B4-BE49-F238E27FC236}">
                  <a16:creationId xmlns:a16="http://schemas.microsoft.com/office/drawing/2014/main" id="{28E99215-6912-D4FC-0637-18C65903A1C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/>
          </p:blipFill>
          <p:spPr>
            <a:xfrm>
              <a:off x="1034906" y="4612980"/>
              <a:ext cx="293832" cy="293832"/>
            </a:xfrm>
            <a:prstGeom prst="rect">
              <a:avLst/>
            </a:prstGeom>
          </p:spPr>
        </p:pic>
      </p:grpSp>
      <p:sp>
        <p:nvSpPr>
          <p:cNvPr id="89" name="TextBox 88">
            <a:extLst>
              <a:ext uri="{FF2B5EF4-FFF2-40B4-BE49-F238E27FC236}">
                <a16:creationId xmlns:a16="http://schemas.microsoft.com/office/drawing/2014/main" id="{47809944-2A0F-424D-9FF8-F3D725C46AD7}"/>
              </a:ext>
            </a:extLst>
          </p:cNvPr>
          <p:cNvSpPr txBox="1"/>
          <p:nvPr/>
        </p:nvSpPr>
        <p:spPr>
          <a:xfrm>
            <a:off x="4896771" y="3446107"/>
            <a:ext cx="3980259" cy="10240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400" kern="1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    使用</a:t>
            </a:r>
            <a:r>
              <a:rPr lang="en-US" altLang="zh-CN" sz="1400" kern="100" dirty="0" err="1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ChromeDriver</a:t>
            </a:r>
            <a:r>
              <a:rPr lang="zh-CN" altLang="en-US" sz="1400" b="1" kern="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模拟浏览器操作</a:t>
            </a:r>
            <a:r>
              <a:rPr lang="zh-CN" altLang="en-US" sz="1400" kern="1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，获取</a:t>
            </a:r>
            <a:r>
              <a:rPr lang="en-US" altLang="zh-CN" sz="1400" kern="1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HTML</a:t>
            </a:r>
            <a:r>
              <a:rPr lang="zh-CN" altLang="en-US" sz="1400" kern="1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文档，再通过</a:t>
            </a:r>
            <a:r>
              <a:rPr lang="en-US" altLang="zh-CN" sz="1400" b="1" kern="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CSS</a:t>
            </a:r>
            <a:r>
              <a:rPr lang="zh-CN" altLang="en-US" sz="1400" b="1" kern="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选择器</a:t>
            </a:r>
            <a:r>
              <a:rPr lang="zh-CN" altLang="en-US" sz="1400" kern="1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定位并获取所需内容。所见即所得，</a:t>
            </a:r>
            <a:r>
              <a:rPr lang="zh-CN" altLang="en-US" sz="1400" b="1" kern="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实现简单，但效率较低。</a:t>
            </a:r>
            <a:endParaRPr lang="en-US" altLang="zh-CN" sz="1400" b="1" kern="1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76081E44-23DD-720C-5E18-C7D50AD7A336}"/>
              </a:ext>
            </a:extLst>
          </p:cNvPr>
          <p:cNvSpPr txBox="1"/>
          <p:nvPr/>
        </p:nvSpPr>
        <p:spPr>
          <a:xfrm>
            <a:off x="4896771" y="5234924"/>
            <a:ext cx="3980259" cy="10240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400" kern="1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    分析网站代码，</a:t>
            </a:r>
            <a:r>
              <a:rPr lang="zh-CN" altLang="en-US" sz="1400" b="1" kern="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提取</a:t>
            </a:r>
            <a:r>
              <a:rPr lang="en-US" altLang="zh-CN" sz="1400" b="1" kern="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AJAX</a:t>
            </a:r>
            <a:r>
              <a:rPr lang="zh-CN" altLang="en-US" sz="1400" b="1" kern="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请求</a:t>
            </a:r>
            <a:r>
              <a:rPr lang="zh-CN" altLang="en-US" sz="1400" kern="1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，获取网站</a:t>
            </a:r>
            <a:r>
              <a:rPr lang="en-US" altLang="zh-CN" sz="1400" kern="1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Cookie</a:t>
            </a:r>
            <a:r>
              <a:rPr lang="zh-CN" altLang="en-US" sz="1400" kern="1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与信息</a:t>
            </a:r>
            <a:r>
              <a:rPr lang="en-US" altLang="zh-CN" sz="1400" kern="1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id</a:t>
            </a:r>
            <a:r>
              <a:rPr lang="zh-CN" altLang="en-US" sz="1400" kern="1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列表后，</a:t>
            </a:r>
            <a:r>
              <a:rPr lang="zh-CN" altLang="en-US" sz="1400" b="1" kern="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直接</a:t>
            </a:r>
            <a:r>
              <a:rPr lang="en-US" altLang="zh-CN" sz="1400" b="1" kern="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Request</a:t>
            </a:r>
            <a:r>
              <a:rPr lang="zh-CN" altLang="en-US" sz="1400" b="1" kern="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请求</a:t>
            </a:r>
            <a:r>
              <a:rPr lang="zh-CN" altLang="en-US" sz="1400" kern="1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获取数据。</a:t>
            </a:r>
            <a:r>
              <a:rPr lang="zh-CN" altLang="en-US" sz="1400" b="1" kern="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效率较高</a:t>
            </a:r>
            <a:r>
              <a:rPr lang="zh-CN" altLang="en-US" sz="1400" kern="1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，但有时涉及逆向，</a:t>
            </a:r>
            <a:r>
              <a:rPr lang="zh-CN" altLang="en-US" sz="1400" b="1" kern="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难度较大。</a:t>
            </a:r>
            <a:endParaRPr lang="en-US" altLang="zh-CN" sz="1400" b="1" kern="1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92" name="Rectangle 2">
            <a:extLst>
              <a:ext uri="{FF2B5EF4-FFF2-40B4-BE49-F238E27FC236}">
                <a16:creationId xmlns:a16="http://schemas.microsoft.com/office/drawing/2014/main" id="{30F4B987-B16F-3A46-8921-D457520568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69083" y="3492023"/>
            <a:ext cx="2306824" cy="577081"/>
          </a:xfrm>
          <a:prstGeom prst="rect">
            <a:avLst/>
          </a:prstGeom>
          <a:solidFill>
            <a:srgbClr val="2B2B2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item_loader_question.add_css(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"topics"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".QuestionHeader-topics .Popover div::text"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</a:t>
            </a:r>
            <a:endParaRPr kumimoji="0" lang="zh-CN" altLang="zh-CN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B08F7F09-97B8-A3B8-867D-00F984FB6FE2}"/>
              </a:ext>
            </a:extLst>
          </p:cNvPr>
          <p:cNvSpPr txBox="1"/>
          <p:nvPr/>
        </p:nvSpPr>
        <p:spPr>
          <a:xfrm>
            <a:off x="9377316" y="4164316"/>
            <a:ext cx="16903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知乎：基于</a:t>
            </a:r>
            <a:r>
              <a:rPr lang="en-US" altLang="zh-CN" sz="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HTML</a:t>
            </a:r>
            <a:r>
              <a:rPr lang="zh-CN" altLang="en-US" sz="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解析进行爬取</a:t>
            </a:r>
            <a:endParaRPr lang="en-US" altLang="zh-CN" sz="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  <a:p>
            <a:pPr algn="ctr"/>
            <a:r>
              <a:rPr lang="en-US" altLang="zh-CN" sz="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zhihu_spider.py 139:9</a:t>
            </a:r>
          </a:p>
        </p:txBody>
      </p:sp>
      <p:sp>
        <p:nvSpPr>
          <p:cNvPr id="94" name="Rectangle 3">
            <a:extLst>
              <a:ext uri="{FF2B5EF4-FFF2-40B4-BE49-F238E27FC236}">
                <a16:creationId xmlns:a16="http://schemas.microsoft.com/office/drawing/2014/main" id="{63F58B35-9AC6-BCF7-A638-ABC7119579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69084" y="5152625"/>
            <a:ext cx="2306824" cy="738664"/>
          </a:xfrm>
          <a:prstGeom prst="rect">
            <a:avLst/>
          </a:prstGeom>
          <a:solidFill>
            <a:srgbClr val="2B2B2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Request(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=parse.urljoin(response.url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'/NewsAjax/GetAjaxNewsInfo?contentId={}'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.format(post_id)))</a:t>
            </a:r>
            <a:endParaRPr kumimoji="0" lang="zh-CN" altLang="zh-CN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303E3663-8E46-0B4D-89B5-47D83DE82A94}"/>
              </a:ext>
            </a:extLst>
          </p:cNvPr>
          <p:cNvSpPr txBox="1"/>
          <p:nvPr/>
        </p:nvSpPr>
        <p:spPr>
          <a:xfrm>
            <a:off x="9377315" y="5986501"/>
            <a:ext cx="16903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博客园：基于</a:t>
            </a:r>
            <a:r>
              <a:rPr lang="en-US" altLang="zh-CN" sz="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AJAX</a:t>
            </a:r>
            <a:r>
              <a:rPr lang="zh-CN" altLang="en-US" sz="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请求进行爬取</a:t>
            </a:r>
            <a:endParaRPr lang="en-US" altLang="zh-CN" sz="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  <a:p>
            <a:pPr algn="ctr"/>
            <a:r>
              <a:rPr lang="en-US" altLang="zh-CN" sz="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cnblogs_spider.py 94:19</a:t>
            </a:r>
          </a:p>
        </p:txBody>
      </p:sp>
      <p:sp>
        <p:nvSpPr>
          <p:cNvPr id="96" name="Rectangle: Rounded Corners 95">
            <a:extLst>
              <a:ext uri="{FF2B5EF4-FFF2-40B4-BE49-F238E27FC236}">
                <a16:creationId xmlns:a16="http://schemas.microsoft.com/office/drawing/2014/main" id="{9FFB28EF-A949-A0E9-DF11-DC28CAF92E73}"/>
              </a:ext>
            </a:extLst>
          </p:cNvPr>
          <p:cNvSpPr/>
          <p:nvPr/>
        </p:nvSpPr>
        <p:spPr>
          <a:xfrm>
            <a:off x="658927" y="3192597"/>
            <a:ext cx="3626209" cy="3214848"/>
          </a:xfrm>
          <a:prstGeom prst="roundRect">
            <a:avLst>
              <a:gd name="adj" fmla="val 4326"/>
            </a:avLst>
          </a:prstGeom>
          <a:noFill/>
          <a:ln w="19050">
            <a:solidFill>
              <a:srgbClr val="B82807"/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2CE31B0B-A51B-2423-0F72-22B313876F15}"/>
              </a:ext>
            </a:extLst>
          </p:cNvPr>
          <p:cNvGrpSpPr/>
          <p:nvPr/>
        </p:nvGrpSpPr>
        <p:grpSpPr>
          <a:xfrm>
            <a:off x="877895" y="2946297"/>
            <a:ext cx="2216467" cy="488856"/>
            <a:chOff x="850981" y="2944779"/>
            <a:chExt cx="2216467" cy="488856"/>
          </a:xfrm>
        </p:grpSpPr>
        <p:sp>
          <p:nvSpPr>
            <p:cNvPr id="98" name="Rectangle: Rounded Corners 97">
              <a:extLst>
                <a:ext uri="{FF2B5EF4-FFF2-40B4-BE49-F238E27FC236}">
                  <a16:creationId xmlns:a16="http://schemas.microsoft.com/office/drawing/2014/main" id="{B31873DE-B1B4-3081-12EB-216BC0F303AB}"/>
                </a:ext>
              </a:extLst>
            </p:cNvPr>
            <p:cNvSpPr/>
            <p:nvPr/>
          </p:nvSpPr>
          <p:spPr>
            <a:xfrm>
              <a:off x="850981" y="2944779"/>
              <a:ext cx="2216467" cy="488856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DA6D1B"/>
                </a:gs>
                <a:gs pos="100000">
                  <a:srgbClr val="DA5C15"/>
                </a:gs>
              </a:gsLst>
              <a:lin ang="10800000" scaled="1"/>
            </a:gradFill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ea typeface="微软雅黑" panose="020B0503020204020204" pitchFamily="34" charset="-122"/>
                </a:rPr>
                <a:t>   模拟登录模块</a:t>
              </a:r>
            </a:p>
          </p:txBody>
        </p:sp>
        <p:pic>
          <p:nvPicPr>
            <p:cNvPr id="99" name="Graphic 98">
              <a:extLst>
                <a:ext uri="{FF2B5EF4-FFF2-40B4-BE49-F238E27FC236}">
                  <a16:creationId xmlns:a16="http://schemas.microsoft.com/office/drawing/2014/main" id="{8543786E-BA5E-6797-F05A-D41D6FDAB0A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/>
            <a:stretch/>
          </p:blipFill>
          <p:spPr>
            <a:xfrm>
              <a:off x="1034906" y="3045781"/>
              <a:ext cx="293832" cy="293832"/>
            </a:xfrm>
            <a:prstGeom prst="rect">
              <a:avLst/>
            </a:prstGeom>
          </p:spPr>
        </p:pic>
      </p:grpSp>
      <p:sp>
        <p:nvSpPr>
          <p:cNvPr id="100" name="TextBox 99">
            <a:extLst>
              <a:ext uri="{FF2B5EF4-FFF2-40B4-BE49-F238E27FC236}">
                <a16:creationId xmlns:a16="http://schemas.microsoft.com/office/drawing/2014/main" id="{2222E34D-74CC-BFAF-7EFE-08C05AE45B5F}"/>
              </a:ext>
            </a:extLst>
          </p:cNvPr>
          <p:cNvSpPr txBox="1"/>
          <p:nvPr/>
        </p:nvSpPr>
        <p:spPr>
          <a:xfrm>
            <a:off x="785986" y="5188779"/>
            <a:ext cx="3372090" cy="10240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400" kern="1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    项目</a:t>
            </a:r>
            <a:r>
              <a:rPr lang="zh-CN" altLang="en-US" sz="1400" b="1" kern="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基于</a:t>
            </a:r>
            <a:r>
              <a:rPr lang="en-US" altLang="zh-CN" sz="1400" b="1" kern="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cv2</a:t>
            </a:r>
            <a:r>
              <a:rPr lang="zh-CN" altLang="en-US" sz="1400" b="1" kern="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库</a:t>
            </a:r>
            <a:r>
              <a:rPr lang="zh-CN" altLang="en-US" sz="1400" kern="1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，实现知乎网站爬虫</a:t>
            </a:r>
            <a:r>
              <a:rPr lang="zh-CN" altLang="en-US" sz="1400" b="1" kern="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拼图验证码识别</a:t>
            </a:r>
            <a:r>
              <a:rPr lang="zh-CN" altLang="en-US" sz="1400" kern="1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与</a:t>
            </a:r>
            <a:r>
              <a:rPr lang="zh-CN" altLang="en-US" sz="1400" b="1" kern="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自动拖动验证</a:t>
            </a:r>
            <a:r>
              <a:rPr lang="zh-CN" altLang="en-US" sz="1400" kern="1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功能，另集成百度智能云在线识别验证码功能。</a:t>
            </a:r>
            <a:endParaRPr lang="en-US" altLang="zh-CN" sz="1400" kern="100" dirty="0"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94908AF2-B8DD-4500-8F64-A8ACE9BF84D5}"/>
              </a:ext>
            </a:extLst>
          </p:cNvPr>
          <p:cNvCxnSpPr>
            <a:cxnSpLocks/>
          </p:cNvCxnSpPr>
          <p:nvPr/>
        </p:nvCxnSpPr>
        <p:spPr>
          <a:xfrm>
            <a:off x="3006809" y="1702716"/>
            <a:ext cx="2456937" cy="0"/>
          </a:xfrm>
          <a:prstGeom prst="straightConnector1">
            <a:avLst/>
          </a:prstGeom>
          <a:ln>
            <a:solidFill>
              <a:srgbClr val="B82807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07" name="Picture 106">
            <a:extLst>
              <a:ext uri="{FF2B5EF4-FFF2-40B4-BE49-F238E27FC236}">
                <a16:creationId xmlns:a16="http://schemas.microsoft.com/office/drawing/2014/main" id="{CE3B8B2B-E1C8-6361-5D3D-5FF10A9B66B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699" y="3614837"/>
            <a:ext cx="2736663" cy="1491862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850148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raphic 176">
            <a:extLst>
              <a:ext uri="{FF2B5EF4-FFF2-40B4-BE49-F238E27FC236}">
                <a16:creationId xmlns:a16="http://schemas.microsoft.com/office/drawing/2014/main" id="{21D26070-31F0-5BEE-04C3-4B39F9E0CD5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377044" y="632484"/>
            <a:ext cx="394748" cy="39474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0000" endA="300" endPos="55500" dist="50800" dir="5400000" sy="-100000" algn="bl" rotWithShape="0"/>
          </a:effectLst>
        </p:spPr>
      </p:pic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5F388B31-F5BC-6CB8-AA66-A22753F93891}"/>
              </a:ext>
            </a:extLst>
          </p:cNvPr>
          <p:cNvCxnSpPr>
            <a:cxnSpLocks/>
            <a:stCxn id="154" idx="1"/>
            <a:endCxn id="131" idx="3"/>
          </p:cNvCxnSpPr>
          <p:nvPr/>
        </p:nvCxnSpPr>
        <p:spPr>
          <a:xfrm flipH="1" flipV="1">
            <a:off x="7415710" y="4426692"/>
            <a:ext cx="348098" cy="575580"/>
          </a:xfrm>
          <a:prstGeom prst="line">
            <a:avLst/>
          </a:prstGeom>
          <a:ln>
            <a:solidFill>
              <a:srgbClr val="B8280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E6904139-C880-D046-8C4D-DF7348606B30}"/>
              </a:ext>
            </a:extLst>
          </p:cNvPr>
          <p:cNvCxnSpPr>
            <a:cxnSpLocks/>
            <a:stCxn id="139" idx="1"/>
            <a:endCxn id="132" idx="3"/>
          </p:cNvCxnSpPr>
          <p:nvPr/>
        </p:nvCxnSpPr>
        <p:spPr>
          <a:xfrm flipH="1">
            <a:off x="7410948" y="2044429"/>
            <a:ext cx="391932" cy="1851386"/>
          </a:xfrm>
          <a:prstGeom prst="line">
            <a:avLst/>
          </a:prstGeom>
          <a:ln>
            <a:solidFill>
              <a:srgbClr val="B8280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4" name="Rectangle: Rounded Corners 153">
            <a:extLst>
              <a:ext uri="{FF2B5EF4-FFF2-40B4-BE49-F238E27FC236}">
                <a16:creationId xmlns:a16="http://schemas.microsoft.com/office/drawing/2014/main" id="{CAB01654-AA8A-3099-FE94-2270745D7A31}"/>
              </a:ext>
            </a:extLst>
          </p:cNvPr>
          <p:cNvSpPr/>
          <p:nvPr/>
        </p:nvSpPr>
        <p:spPr>
          <a:xfrm>
            <a:off x="7763808" y="3595580"/>
            <a:ext cx="3911119" cy="2813384"/>
          </a:xfrm>
          <a:prstGeom prst="roundRect">
            <a:avLst>
              <a:gd name="adj" fmla="val 4326"/>
            </a:avLst>
          </a:prstGeom>
          <a:noFill/>
          <a:ln w="19050">
            <a:solidFill>
              <a:srgbClr val="B82807"/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1" name="Connector: Elbow 110">
            <a:extLst>
              <a:ext uri="{FF2B5EF4-FFF2-40B4-BE49-F238E27FC236}">
                <a16:creationId xmlns:a16="http://schemas.microsoft.com/office/drawing/2014/main" id="{59E794B2-9821-7E8B-FFDF-DAA2D9640E2F}"/>
              </a:ext>
            </a:extLst>
          </p:cNvPr>
          <p:cNvCxnSpPr>
            <a:stCxn id="20" idx="3"/>
            <a:endCxn id="108" idx="1"/>
          </p:cNvCxnSpPr>
          <p:nvPr/>
        </p:nvCxnSpPr>
        <p:spPr>
          <a:xfrm>
            <a:off x="3228036" y="1456862"/>
            <a:ext cx="688069" cy="244428"/>
          </a:xfrm>
          <a:prstGeom prst="bentConnector3">
            <a:avLst/>
          </a:prstGeom>
          <a:ln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F12A4237-1923-AD91-E0EF-6760664DE825}"/>
              </a:ext>
            </a:extLst>
          </p:cNvPr>
          <p:cNvGrpSpPr/>
          <p:nvPr/>
        </p:nvGrpSpPr>
        <p:grpSpPr>
          <a:xfrm>
            <a:off x="486116" y="469227"/>
            <a:ext cx="2834599" cy="615906"/>
            <a:chOff x="4692356" y="2423156"/>
            <a:chExt cx="2665315" cy="579124"/>
          </a:xfrm>
        </p:grpSpPr>
        <p:sp>
          <p:nvSpPr>
            <p:cNvPr id="5" name="Parallelogram 9">
              <a:extLst>
                <a:ext uri="{FF2B5EF4-FFF2-40B4-BE49-F238E27FC236}">
                  <a16:creationId xmlns:a16="http://schemas.microsoft.com/office/drawing/2014/main" id="{ED7AC8B6-968C-21DA-BCEE-77176A6B1285}"/>
                </a:ext>
              </a:extLst>
            </p:cNvPr>
            <p:cNvSpPr/>
            <p:nvPr/>
          </p:nvSpPr>
          <p:spPr>
            <a:xfrm>
              <a:off x="4692356" y="2423156"/>
              <a:ext cx="2203744" cy="529594"/>
            </a:xfrm>
            <a:custGeom>
              <a:avLst/>
              <a:gdLst>
                <a:gd name="connsiteX0" fmla="*/ 0 w 2095500"/>
                <a:gd name="connsiteY0" fmla="*/ 529589 h 529589"/>
                <a:gd name="connsiteX1" fmla="*/ 132397 w 2095500"/>
                <a:gd name="connsiteY1" fmla="*/ 0 h 529589"/>
                <a:gd name="connsiteX2" fmla="*/ 2095500 w 2095500"/>
                <a:gd name="connsiteY2" fmla="*/ 0 h 529589"/>
                <a:gd name="connsiteX3" fmla="*/ 1963103 w 2095500"/>
                <a:gd name="connsiteY3" fmla="*/ 529589 h 529589"/>
                <a:gd name="connsiteX4" fmla="*/ 0 w 2095500"/>
                <a:gd name="connsiteY4" fmla="*/ 529589 h 529589"/>
                <a:gd name="connsiteX0" fmla="*/ 0 w 1969293"/>
                <a:gd name="connsiteY0" fmla="*/ 529589 h 529589"/>
                <a:gd name="connsiteX1" fmla="*/ 6190 w 1969293"/>
                <a:gd name="connsiteY1" fmla="*/ 0 h 529589"/>
                <a:gd name="connsiteX2" fmla="*/ 1969293 w 1969293"/>
                <a:gd name="connsiteY2" fmla="*/ 0 h 529589"/>
                <a:gd name="connsiteX3" fmla="*/ 1836896 w 1969293"/>
                <a:gd name="connsiteY3" fmla="*/ 529589 h 529589"/>
                <a:gd name="connsiteX4" fmla="*/ 0 w 1969293"/>
                <a:gd name="connsiteY4" fmla="*/ 529589 h 529589"/>
                <a:gd name="connsiteX0" fmla="*/ 134471 w 2103764"/>
                <a:gd name="connsiteY0" fmla="*/ 529589 h 529589"/>
                <a:gd name="connsiteX1" fmla="*/ 140661 w 2103764"/>
                <a:gd name="connsiteY1" fmla="*/ 0 h 529589"/>
                <a:gd name="connsiteX2" fmla="*/ 2103764 w 2103764"/>
                <a:gd name="connsiteY2" fmla="*/ 0 h 529589"/>
                <a:gd name="connsiteX3" fmla="*/ 1971367 w 2103764"/>
                <a:gd name="connsiteY3" fmla="*/ 529589 h 529589"/>
                <a:gd name="connsiteX4" fmla="*/ 134471 w 2103764"/>
                <a:gd name="connsiteY4" fmla="*/ 529589 h 529589"/>
                <a:gd name="connsiteX0" fmla="*/ 242619 w 2211912"/>
                <a:gd name="connsiteY0" fmla="*/ 529589 h 529589"/>
                <a:gd name="connsiteX1" fmla="*/ 248809 w 2211912"/>
                <a:gd name="connsiteY1" fmla="*/ 0 h 529589"/>
                <a:gd name="connsiteX2" fmla="*/ 2211912 w 2211912"/>
                <a:gd name="connsiteY2" fmla="*/ 0 h 529589"/>
                <a:gd name="connsiteX3" fmla="*/ 2079515 w 2211912"/>
                <a:gd name="connsiteY3" fmla="*/ 529589 h 529589"/>
                <a:gd name="connsiteX4" fmla="*/ 242619 w 2211912"/>
                <a:gd name="connsiteY4" fmla="*/ 529589 h 529589"/>
                <a:gd name="connsiteX0" fmla="*/ 227302 w 2196595"/>
                <a:gd name="connsiteY0" fmla="*/ 529589 h 529589"/>
                <a:gd name="connsiteX1" fmla="*/ 233492 w 2196595"/>
                <a:gd name="connsiteY1" fmla="*/ 0 h 529589"/>
                <a:gd name="connsiteX2" fmla="*/ 2196595 w 2196595"/>
                <a:gd name="connsiteY2" fmla="*/ 0 h 529589"/>
                <a:gd name="connsiteX3" fmla="*/ 2064198 w 2196595"/>
                <a:gd name="connsiteY3" fmla="*/ 529589 h 529589"/>
                <a:gd name="connsiteX4" fmla="*/ 227302 w 2196595"/>
                <a:gd name="connsiteY4" fmla="*/ 529589 h 529589"/>
                <a:gd name="connsiteX0" fmla="*/ 234451 w 2203744"/>
                <a:gd name="connsiteY0" fmla="*/ 529594 h 529594"/>
                <a:gd name="connsiteX1" fmla="*/ 240641 w 2203744"/>
                <a:gd name="connsiteY1" fmla="*/ 5 h 529594"/>
                <a:gd name="connsiteX2" fmla="*/ 2203744 w 2203744"/>
                <a:gd name="connsiteY2" fmla="*/ 5 h 529594"/>
                <a:gd name="connsiteX3" fmla="*/ 2071347 w 2203744"/>
                <a:gd name="connsiteY3" fmla="*/ 529594 h 529594"/>
                <a:gd name="connsiteX4" fmla="*/ 234451 w 2203744"/>
                <a:gd name="connsiteY4" fmla="*/ 529594 h 529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03744" h="529594">
                  <a:moveTo>
                    <a:pt x="234451" y="529594"/>
                  </a:moveTo>
                  <a:cubicBezTo>
                    <a:pt x="-70667" y="529276"/>
                    <a:pt x="-87653" y="-2059"/>
                    <a:pt x="240641" y="5"/>
                  </a:cubicBezTo>
                  <a:lnTo>
                    <a:pt x="2203744" y="5"/>
                  </a:lnTo>
                  <a:lnTo>
                    <a:pt x="2071347" y="529594"/>
                  </a:lnTo>
                  <a:lnTo>
                    <a:pt x="234451" y="529594"/>
                  </a:lnTo>
                  <a:close/>
                </a:path>
              </a:pathLst>
            </a:custGeom>
            <a:gradFill>
              <a:gsLst>
                <a:gs pos="0">
                  <a:srgbClr val="DA6D1B">
                    <a:alpha val="0"/>
                  </a:srgbClr>
                </a:gs>
                <a:gs pos="100000">
                  <a:srgbClr val="DA5C15"/>
                </a:gs>
              </a:gsLst>
              <a:lin ang="10800000" scaled="1"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Parallelogram 5">
              <a:extLst>
                <a:ext uri="{FF2B5EF4-FFF2-40B4-BE49-F238E27FC236}">
                  <a16:creationId xmlns:a16="http://schemas.microsoft.com/office/drawing/2014/main" id="{53207761-5009-E981-556D-B8C174DD1566}"/>
                </a:ext>
              </a:extLst>
            </p:cNvPr>
            <p:cNvSpPr/>
            <p:nvPr/>
          </p:nvSpPr>
          <p:spPr>
            <a:xfrm>
              <a:off x="5266849" y="2522221"/>
              <a:ext cx="2090822" cy="480059"/>
            </a:xfrm>
            <a:prstGeom prst="parallelogram">
              <a:avLst/>
            </a:prstGeom>
            <a:gradFill>
              <a:gsLst>
                <a:gs pos="0">
                  <a:srgbClr val="DA6D1B"/>
                </a:gs>
                <a:gs pos="100000">
                  <a:srgbClr val="DA5C15"/>
                </a:gs>
              </a:gsLst>
              <a:lin ang="10800000" scaled="1"/>
            </a:gradFill>
            <a:ln w="28575">
              <a:solidFill>
                <a:schemeClr val="bg1">
                  <a:lumMod val="9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spc="6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方正大标宋简体" panose="02000000000000000000" pitchFamily="2" charset="-122"/>
                  <a:ea typeface="方正大标宋简体" panose="02000000000000000000" pitchFamily="2" charset="-122"/>
                </a:rPr>
                <a:t>索引入库</a:t>
              </a:r>
            </a:p>
          </p:txBody>
        </p:sp>
        <p:pic>
          <p:nvPicPr>
            <p:cNvPr id="7" name="Graphic 6" descr="Magnifying glass">
              <a:extLst>
                <a:ext uri="{FF2B5EF4-FFF2-40B4-BE49-F238E27FC236}">
                  <a16:creationId xmlns:a16="http://schemas.microsoft.com/office/drawing/2014/main" id="{20F10529-FC72-EA87-C6F1-EF090A92FE5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791076" y="2464118"/>
              <a:ext cx="439102" cy="43910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BB884050-A100-7946-B378-149155D6B280}"/>
              </a:ext>
            </a:extLst>
          </p:cNvPr>
          <p:cNvSpPr/>
          <p:nvPr/>
        </p:nvSpPr>
        <p:spPr>
          <a:xfrm>
            <a:off x="959360" y="2388302"/>
            <a:ext cx="2429175" cy="2432794"/>
          </a:xfrm>
          <a:prstGeom prst="roundRect">
            <a:avLst>
              <a:gd name="adj" fmla="val 4326"/>
            </a:avLst>
          </a:prstGeom>
          <a:noFill/>
          <a:ln w="19050">
            <a:solidFill>
              <a:srgbClr val="B82807"/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873AE0E2-6606-850A-99BE-68893027FBD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1272625" y="1946611"/>
            <a:ext cx="310485" cy="310485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C87F82CF-F624-06BD-DB20-88452A7FDBD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3694437" y="637709"/>
            <a:ext cx="394748" cy="39474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0000" endA="300" endPos="55500" dist="50800" dir="5400000" sy="-100000" algn="bl" rotWithShape="0"/>
          </a:effectLst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3E386BDA-B8F9-6192-53F3-DC05294ACD3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1638385" y="1946611"/>
            <a:ext cx="310485" cy="310485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80F452BF-7B79-0888-7254-66C66995A80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2004145" y="1946610"/>
            <a:ext cx="310485" cy="310485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92449565-F291-3F46-8EF9-68709155CC8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2369905" y="1946611"/>
            <a:ext cx="310485" cy="310485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5B37F5FE-92DC-808F-2E7B-37BAAF6CDC0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2735665" y="1946610"/>
            <a:ext cx="310485" cy="310485"/>
          </a:xfrm>
          <a:prstGeom prst="rect">
            <a:avLst/>
          </a:prstGeom>
        </p:spPr>
      </p:pic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300CB981-FC31-50A6-08B9-F4303959F7D9}"/>
              </a:ext>
            </a:extLst>
          </p:cNvPr>
          <p:cNvCxnSpPr>
            <a:cxnSpLocks/>
            <a:stCxn id="21" idx="1"/>
            <a:endCxn id="17" idx="1"/>
          </p:cNvCxnSpPr>
          <p:nvPr/>
        </p:nvCxnSpPr>
        <p:spPr>
          <a:xfrm rot="10800000" flipV="1">
            <a:off x="959361" y="2101853"/>
            <a:ext cx="313265" cy="1502845"/>
          </a:xfrm>
          <a:prstGeom prst="bentConnector3">
            <a:avLst>
              <a:gd name="adj1" fmla="val 194865"/>
            </a:avLst>
          </a:prstGeom>
          <a:ln>
            <a:solidFill>
              <a:srgbClr val="B82807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182966E9-8032-3EC0-0ECA-7AD9E6ACF2FB}"/>
              </a:ext>
            </a:extLst>
          </p:cNvPr>
          <p:cNvCxnSpPr>
            <a:cxnSpLocks/>
            <a:stCxn id="17" idx="1"/>
            <a:endCxn id="19" idx="1"/>
          </p:cNvCxnSpPr>
          <p:nvPr/>
        </p:nvCxnSpPr>
        <p:spPr>
          <a:xfrm rot="10800000" flipH="1">
            <a:off x="959360" y="2709711"/>
            <a:ext cx="252566" cy="894988"/>
          </a:xfrm>
          <a:prstGeom prst="bentConnector3">
            <a:avLst>
              <a:gd name="adj1" fmla="val 44752"/>
            </a:avLst>
          </a:prstGeom>
          <a:ln>
            <a:solidFill>
              <a:srgbClr val="B82807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9225F195-D88C-4720-D2AF-5033BC40817F}"/>
              </a:ext>
            </a:extLst>
          </p:cNvPr>
          <p:cNvCxnSpPr>
            <a:cxnSpLocks/>
            <a:stCxn id="17" idx="1"/>
            <a:endCxn id="8" idx="1"/>
          </p:cNvCxnSpPr>
          <p:nvPr/>
        </p:nvCxnSpPr>
        <p:spPr>
          <a:xfrm rot="10800000" flipH="1">
            <a:off x="959360" y="3240589"/>
            <a:ext cx="257328" cy="364111"/>
          </a:xfrm>
          <a:prstGeom prst="bentConnector3">
            <a:avLst>
              <a:gd name="adj1" fmla="val 44418"/>
            </a:avLst>
          </a:prstGeom>
          <a:ln>
            <a:solidFill>
              <a:srgbClr val="B82807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F182DA7-838C-4B05-6FB3-DE7BE0C6A38F}"/>
              </a:ext>
            </a:extLst>
          </p:cNvPr>
          <p:cNvSpPr/>
          <p:nvPr/>
        </p:nvSpPr>
        <p:spPr>
          <a:xfrm>
            <a:off x="1216688" y="3118374"/>
            <a:ext cx="1976602" cy="244428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A6D1B"/>
              </a:gs>
              <a:gs pos="100000">
                <a:srgbClr val="DA5C15"/>
              </a:gs>
            </a:gsLst>
            <a:lin ang="10800000" scaled="1"/>
          </a:gradFill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等线" panose="02010600030101010101" pitchFamily="2" charset="-122"/>
              </a:rPr>
              <a:t>MySQLTwistedPipeline</a:t>
            </a:r>
            <a:endParaRPr lang="zh-CN" altLang="en-US" sz="1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ea typeface="等线" panose="02010600030101010101" pitchFamily="2" charset="-122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421AF094-C062-1365-EF1C-A1F43A64BEE5}"/>
              </a:ext>
            </a:extLst>
          </p:cNvPr>
          <p:cNvSpPr/>
          <p:nvPr/>
        </p:nvSpPr>
        <p:spPr>
          <a:xfrm>
            <a:off x="1211926" y="2587497"/>
            <a:ext cx="1976602" cy="244428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A6D1B"/>
              </a:gs>
              <a:gs pos="100000">
                <a:srgbClr val="DA5C15"/>
              </a:gs>
            </a:gsLst>
            <a:lin ang="10800000" scaled="1"/>
          </a:gradFill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等线" panose="02010600030101010101" pitchFamily="2" charset="-122"/>
              </a:rPr>
              <a:t>ElasticSearchPipeline</a:t>
            </a:r>
            <a:endParaRPr lang="zh-CN" altLang="en-US" sz="1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ea typeface="等线" panose="02010600030101010101" pitchFamily="2" charset="-122"/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0B5B4763-C7EF-3A54-91FD-026D9BEA1D06}"/>
              </a:ext>
            </a:extLst>
          </p:cNvPr>
          <p:cNvSpPr/>
          <p:nvPr/>
        </p:nvSpPr>
        <p:spPr>
          <a:xfrm>
            <a:off x="1216688" y="3649251"/>
            <a:ext cx="1976602" cy="244428"/>
          </a:xfrm>
          <a:prstGeom prst="roundRect">
            <a:avLst>
              <a:gd name="adj" fmla="val 50000"/>
            </a:avLst>
          </a:prstGeom>
          <a:solidFill>
            <a:schemeClr val="bg2">
              <a:lumMod val="50000"/>
            </a:schemeClr>
          </a:solidFill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等线" panose="02010600030101010101" pitchFamily="2" charset="-122"/>
              </a:rPr>
              <a:t>JSONExporterPipeline</a:t>
            </a:r>
            <a:endParaRPr lang="zh-CN" altLang="en-US" sz="1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ea typeface="等线" panose="02010600030101010101" pitchFamily="2" charset="-122"/>
            </a:endParaRP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5B89B87A-16A3-D32F-A1F0-54F8182D5DED}"/>
              </a:ext>
            </a:extLst>
          </p:cNvPr>
          <p:cNvSpPr/>
          <p:nvPr/>
        </p:nvSpPr>
        <p:spPr>
          <a:xfrm>
            <a:off x="1211926" y="4173707"/>
            <a:ext cx="1976602" cy="244428"/>
          </a:xfrm>
          <a:prstGeom prst="roundRect">
            <a:avLst>
              <a:gd name="adj" fmla="val 50000"/>
            </a:avLst>
          </a:prstGeom>
          <a:solidFill>
            <a:schemeClr val="bg2">
              <a:lumMod val="50000"/>
            </a:schemeClr>
          </a:solidFill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等线" panose="02010600030101010101" pitchFamily="2" charset="-122"/>
              </a:rPr>
              <a:t>ArticleImagePipeline</a:t>
            </a:r>
            <a:endParaRPr lang="zh-CN" altLang="en-US" sz="1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ea typeface="等线" panose="02010600030101010101" pitchFamily="2" charset="-122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32DF0CC4-079D-EFD4-E31D-ADF6DE991508}"/>
              </a:ext>
            </a:extLst>
          </p:cNvPr>
          <p:cNvSpPr txBox="1"/>
          <p:nvPr/>
        </p:nvSpPr>
        <p:spPr>
          <a:xfrm>
            <a:off x="1354304" y="2845889"/>
            <a:ext cx="169184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ElasticSearch</a:t>
            </a:r>
            <a:r>
              <a:rPr lang="zh-CN" altLang="en-US" sz="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数据流处理器</a:t>
            </a:r>
            <a:endParaRPr lang="en-US" altLang="zh-CN" sz="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4BA251B-C8EA-01AF-6654-A18BD7D5D86F}"/>
              </a:ext>
            </a:extLst>
          </p:cNvPr>
          <p:cNvSpPr txBox="1"/>
          <p:nvPr/>
        </p:nvSpPr>
        <p:spPr>
          <a:xfrm>
            <a:off x="1354798" y="3380136"/>
            <a:ext cx="169184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MySQL</a:t>
            </a:r>
            <a:r>
              <a:rPr lang="zh-CN" altLang="en-US" sz="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数据流处理器</a:t>
            </a:r>
            <a:endParaRPr lang="en-US" altLang="zh-CN" sz="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44621BE4-4B26-AEA3-A9AF-4B4D4728342E}"/>
              </a:ext>
            </a:extLst>
          </p:cNvPr>
          <p:cNvSpPr txBox="1"/>
          <p:nvPr/>
        </p:nvSpPr>
        <p:spPr>
          <a:xfrm>
            <a:off x="1359066" y="3911012"/>
            <a:ext cx="169184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数据流</a:t>
            </a:r>
            <a:r>
              <a:rPr lang="en-US" altLang="zh-CN" sz="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JSON</a:t>
            </a:r>
            <a:r>
              <a:rPr lang="zh-CN" altLang="en-US" sz="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文件生成器</a:t>
            </a:r>
            <a:endParaRPr lang="en-US" altLang="zh-CN" sz="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FCD6F17C-0BC6-6299-972A-1C23F26DEB0A}"/>
              </a:ext>
            </a:extLst>
          </p:cNvPr>
          <p:cNvSpPr txBox="1"/>
          <p:nvPr/>
        </p:nvSpPr>
        <p:spPr>
          <a:xfrm>
            <a:off x="1354304" y="4442821"/>
            <a:ext cx="169184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图片批量下载器</a:t>
            </a:r>
            <a:endParaRPr lang="en-US" altLang="zh-CN" sz="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E3404CC3-E6D2-BE0E-A164-63F4ECD9CF39}"/>
              </a:ext>
            </a:extLst>
          </p:cNvPr>
          <p:cNvSpPr txBox="1"/>
          <p:nvPr/>
        </p:nvSpPr>
        <p:spPr>
          <a:xfrm>
            <a:off x="1325497" y="1626239"/>
            <a:ext cx="169184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网站数据模型实例</a:t>
            </a:r>
            <a:endParaRPr lang="en-US" altLang="zh-CN" sz="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56D23253-A610-0A25-F40F-4D075FC2FB8D}"/>
              </a:ext>
            </a:extLst>
          </p:cNvPr>
          <p:cNvSpPr txBox="1"/>
          <p:nvPr/>
        </p:nvSpPr>
        <p:spPr>
          <a:xfrm>
            <a:off x="658926" y="4999742"/>
            <a:ext cx="7007337" cy="13472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1400" kern="1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➢ </a:t>
            </a:r>
            <a:r>
              <a:rPr lang="zh-CN" altLang="en-US" sz="1400" kern="1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通过设置</a:t>
            </a:r>
            <a:r>
              <a:rPr lang="en-US" altLang="zh-CN" sz="1400" kern="1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settings.py</a:t>
            </a:r>
            <a:r>
              <a:rPr lang="zh-CN" altLang="en-US" sz="1400" kern="1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中的</a:t>
            </a:r>
            <a:r>
              <a:rPr lang="en-US" altLang="zh-CN" sz="1400" kern="1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ITEM_PIPELINES</a:t>
            </a:r>
            <a:r>
              <a:rPr lang="zh-CN" altLang="en-US" sz="1400" kern="1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属性，</a:t>
            </a:r>
            <a:r>
              <a:rPr lang="zh-CN" altLang="en-US" sz="1400" b="1" kern="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接入指定的</a:t>
            </a:r>
            <a:r>
              <a:rPr lang="en-US" altLang="zh-CN" sz="1400" b="1" kern="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pipeline</a:t>
            </a:r>
            <a:r>
              <a:rPr lang="zh-CN" altLang="en-US" sz="1400" kern="1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，灵活切换数据处理方式，</a:t>
            </a:r>
            <a:r>
              <a:rPr lang="zh-CN" altLang="en-US" sz="1400" b="1" kern="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结合</a:t>
            </a:r>
            <a:r>
              <a:rPr lang="en-US" altLang="zh-CN" sz="1400" b="1" kern="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yield</a:t>
            </a:r>
            <a:r>
              <a:rPr lang="zh-CN" altLang="en-US" sz="1400" b="1" kern="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，实现并行处理</a:t>
            </a:r>
            <a:r>
              <a:rPr lang="zh-CN" altLang="en-US" sz="1400" kern="1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（</a:t>
            </a:r>
            <a:r>
              <a:rPr lang="en-US" altLang="zh-CN" sz="1400" kern="100" dirty="0" err="1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MySQL+ElasticSearch</a:t>
            </a:r>
            <a:r>
              <a:rPr lang="zh-CN" altLang="en-US" sz="1400" kern="1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）</a:t>
            </a:r>
            <a:endParaRPr lang="en-US" altLang="zh-CN" sz="1400" kern="100" dirty="0"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400" kern="1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➢ </a:t>
            </a:r>
            <a:r>
              <a:rPr lang="zh-CN" altLang="en-US" sz="1400" kern="1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设计</a:t>
            </a:r>
            <a:r>
              <a:rPr lang="zh-CN" altLang="en-US" sz="1400" b="1" kern="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索引类型，规定索引字段与</a:t>
            </a:r>
            <a:r>
              <a:rPr lang="en-US" altLang="zh-CN" sz="1400" b="1" kern="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analyzer</a:t>
            </a:r>
            <a:r>
              <a:rPr lang="zh-CN" altLang="en-US" sz="1400" kern="1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，运行</a:t>
            </a:r>
            <a:r>
              <a:rPr lang="en-US" altLang="zh-CN" sz="1400" kern="100" dirty="0" err="1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init</a:t>
            </a:r>
            <a:r>
              <a:rPr lang="en-US" altLang="zh-CN" sz="1400" kern="1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()</a:t>
            </a:r>
            <a:r>
              <a:rPr lang="zh-CN" altLang="en-US" sz="1400" kern="1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方法，在</a:t>
            </a:r>
            <a:r>
              <a:rPr lang="en-US" altLang="zh-CN" sz="1400" kern="1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ES</a:t>
            </a:r>
            <a:r>
              <a:rPr lang="zh-CN" altLang="en-US" sz="1400" kern="1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中</a:t>
            </a:r>
            <a:r>
              <a:rPr lang="zh-CN" altLang="en-US" sz="1400" b="1" kern="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创建索引</a:t>
            </a:r>
            <a:r>
              <a:rPr lang="zh-CN" altLang="en-US" sz="1400" kern="1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，此后</a:t>
            </a:r>
            <a:r>
              <a:rPr lang="en-US" altLang="zh-CN" sz="1400" kern="100" dirty="0" err="1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ElasticSearchPipeline</a:t>
            </a:r>
            <a:r>
              <a:rPr lang="zh-CN" altLang="en-US" sz="1400" b="1" kern="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调用</a:t>
            </a:r>
            <a:r>
              <a:rPr lang="en-US" altLang="zh-CN" sz="1400" b="1" kern="1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Item.save_to_es</a:t>
            </a:r>
            <a:r>
              <a:rPr lang="en-US" altLang="zh-CN" sz="1400" b="1" kern="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()</a:t>
            </a:r>
            <a:r>
              <a:rPr lang="zh-CN" altLang="en-US" sz="1400" b="1" kern="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，完成该条数据的处理、索引</a:t>
            </a:r>
            <a:endParaRPr lang="en-US" altLang="zh-CN" sz="1400" b="1" kern="1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08" name="Rectangle: Rounded Corners 107">
            <a:extLst>
              <a:ext uri="{FF2B5EF4-FFF2-40B4-BE49-F238E27FC236}">
                <a16:creationId xmlns:a16="http://schemas.microsoft.com/office/drawing/2014/main" id="{84B47AD0-FAF5-0538-680C-E8555BDA38A8}"/>
              </a:ext>
            </a:extLst>
          </p:cNvPr>
          <p:cNvSpPr/>
          <p:nvPr/>
        </p:nvSpPr>
        <p:spPr>
          <a:xfrm>
            <a:off x="3916105" y="1579076"/>
            <a:ext cx="1060767" cy="244428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A6D1B"/>
              </a:gs>
              <a:gs pos="100000">
                <a:srgbClr val="DA5C15"/>
              </a:gs>
            </a:gsLst>
            <a:lin ang="10800000" scaled="1"/>
          </a:gradFill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等线" panose="02010600030101010101" pitchFamily="2" charset="-122"/>
              </a:rPr>
              <a:t>成员变量</a:t>
            </a:r>
          </a:p>
        </p:txBody>
      </p:sp>
      <p:sp>
        <p:nvSpPr>
          <p:cNvPr id="109" name="Rectangle: Rounded Corners 108">
            <a:extLst>
              <a:ext uri="{FF2B5EF4-FFF2-40B4-BE49-F238E27FC236}">
                <a16:creationId xmlns:a16="http://schemas.microsoft.com/office/drawing/2014/main" id="{D7B5A6DD-5DDD-33F7-979E-10A78F641F61}"/>
              </a:ext>
            </a:extLst>
          </p:cNvPr>
          <p:cNvSpPr/>
          <p:nvPr/>
        </p:nvSpPr>
        <p:spPr>
          <a:xfrm>
            <a:off x="3916105" y="3728678"/>
            <a:ext cx="1060767" cy="244428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A6D1B"/>
              </a:gs>
              <a:gs pos="100000">
                <a:srgbClr val="DA5C15"/>
              </a:gs>
            </a:gsLst>
            <a:lin ang="10800000" scaled="1"/>
          </a:gradFill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等线" panose="02010600030101010101" pitchFamily="2" charset="-122"/>
              </a:rPr>
              <a:t>基类方法</a:t>
            </a:r>
          </a:p>
        </p:txBody>
      </p:sp>
      <p:cxnSp>
        <p:nvCxnSpPr>
          <p:cNvPr id="112" name="Connector: Elbow 111">
            <a:extLst>
              <a:ext uri="{FF2B5EF4-FFF2-40B4-BE49-F238E27FC236}">
                <a16:creationId xmlns:a16="http://schemas.microsoft.com/office/drawing/2014/main" id="{C83980E9-1B40-C887-7D2F-90E7769D526A}"/>
              </a:ext>
            </a:extLst>
          </p:cNvPr>
          <p:cNvCxnSpPr>
            <a:cxnSpLocks/>
            <a:stCxn id="20" idx="3"/>
            <a:endCxn id="109" idx="1"/>
          </p:cNvCxnSpPr>
          <p:nvPr/>
        </p:nvCxnSpPr>
        <p:spPr>
          <a:xfrm>
            <a:off x="3228036" y="1456862"/>
            <a:ext cx="688069" cy="2394030"/>
          </a:xfrm>
          <a:prstGeom prst="bentConnector3">
            <a:avLst/>
          </a:prstGeom>
          <a:ln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2992BF3B-E70F-8266-83F7-DD5F1E492F66}"/>
              </a:ext>
            </a:extLst>
          </p:cNvPr>
          <p:cNvSpPr/>
          <p:nvPr/>
        </p:nvSpPr>
        <p:spPr>
          <a:xfrm>
            <a:off x="1114805" y="1334648"/>
            <a:ext cx="2113231" cy="244428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A6D1B"/>
              </a:gs>
              <a:gs pos="100000">
                <a:srgbClr val="DA5C15"/>
              </a:gs>
            </a:gsLst>
            <a:lin ang="10800000" scaled="1"/>
          </a:gradFill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等线" panose="02010600030101010101" pitchFamily="2" charset="-122"/>
              </a:rPr>
              <a:t>Crawled Data Item Object</a:t>
            </a:r>
            <a:endParaRPr lang="zh-CN" altLang="en-US" sz="1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ea typeface="等线" panose="02010600030101010101" pitchFamily="2" charset="-122"/>
            </a:endParaRPr>
          </a:p>
        </p:txBody>
      </p:sp>
      <p:sp>
        <p:nvSpPr>
          <p:cNvPr id="122" name="Rectangle: Rounded Corners 121">
            <a:extLst>
              <a:ext uri="{FF2B5EF4-FFF2-40B4-BE49-F238E27FC236}">
                <a16:creationId xmlns:a16="http://schemas.microsoft.com/office/drawing/2014/main" id="{8FB528E7-ED21-F526-9E81-CF8A86839929}"/>
              </a:ext>
            </a:extLst>
          </p:cNvPr>
          <p:cNvSpPr/>
          <p:nvPr/>
        </p:nvSpPr>
        <p:spPr>
          <a:xfrm>
            <a:off x="3809570" y="1456860"/>
            <a:ext cx="3746930" cy="1842658"/>
          </a:xfrm>
          <a:prstGeom prst="roundRect">
            <a:avLst>
              <a:gd name="adj" fmla="val 4326"/>
            </a:avLst>
          </a:prstGeom>
          <a:noFill/>
          <a:ln w="19050">
            <a:solidFill>
              <a:srgbClr val="B82807"/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4" name="Rectangle: Rounded Corners 123">
            <a:extLst>
              <a:ext uri="{FF2B5EF4-FFF2-40B4-BE49-F238E27FC236}">
                <a16:creationId xmlns:a16="http://schemas.microsoft.com/office/drawing/2014/main" id="{7C31079A-63EA-0BEA-28D9-52826CF062A3}"/>
              </a:ext>
            </a:extLst>
          </p:cNvPr>
          <p:cNvSpPr/>
          <p:nvPr/>
        </p:nvSpPr>
        <p:spPr>
          <a:xfrm>
            <a:off x="3809570" y="3595581"/>
            <a:ext cx="3746930" cy="1225516"/>
          </a:xfrm>
          <a:prstGeom prst="roundRect">
            <a:avLst>
              <a:gd name="adj" fmla="val 4326"/>
            </a:avLst>
          </a:prstGeom>
          <a:noFill/>
          <a:ln w="19050">
            <a:solidFill>
              <a:srgbClr val="B82807"/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B2F1A552-B77A-B1B4-D4E8-63A94C63F45F}"/>
              </a:ext>
            </a:extLst>
          </p:cNvPr>
          <p:cNvSpPr txBox="1"/>
          <p:nvPr/>
        </p:nvSpPr>
        <p:spPr>
          <a:xfrm>
            <a:off x="3871041" y="1971174"/>
            <a:ext cx="1689989" cy="1078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1100" kern="1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    Item</a:t>
            </a:r>
            <a:r>
              <a:rPr lang="zh-CN" altLang="en-US" sz="1100" kern="1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初始化时，需要提供该数据对象所需的必要字段，</a:t>
            </a:r>
            <a:r>
              <a:rPr lang="zh-CN" altLang="en-US" sz="1100" b="1" kern="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生成数据</a:t>
            </a:r>
            <a:r>
              <a:rPr lang="en-US" altLang="zh-CN" sz="1100" b="1" kern="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Model</a:t>
            </a:r>
            <a:r>
              <a:rPr lang="zh-CN" altLang="en-US" sz="1100" kern="1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，以进行后续操作。</a:t>
            </a:r>
            <a:endParaRPr lang="en-US" altLang="zh-CN" sz="1100" kern="100" dirty="0"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27" name="Rectangle 2">
            <a:extLst>
              <a:ext uri="{FF2B5EF4-FFF2-40B4-BE49-F238E27FC236}">
                <a16:creationId xmlns:a16="http://schemas.microsoft.com/office/drawing/2014/main" id="{91DB58B7-3C6B-B1F7-DDD0-D3D40AE58D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57211" y="1579076"/>
            <a:ext cx="1755609" cy="1446550"/>
          </a:xfrm>
          <a:prstGeom prst="rect">
            <a:avLst/>
          </a:prstGeom>
          <a:solidFill>
            <a:srgbClr val="2B2B2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zhihu_id = scrapy.Field()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topics = scrapy.Field()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url = scrapy.Field()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title = scrapy.Field()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content = scrapy.Field()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create_time = scrapy.Field()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update_time = scrapy.Field()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answers = scrapy.Field()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comments = scrapy.Field()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total_view = scrapy.Field()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clicks = scrapy.Field()</a:t>
            </a:r>
            <a:endParaRPr kumimoji="0" lang="zh-CN" altLang="zh-CN" sz="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1" name="Rectangle: Rounded Corners 130">
            <a:extLst>
              <a:ext uri="{FF2B5EF4-FFF2-40B4-BE49-F238E27FC236}">
                <a16:creationId xmlns:a16="http://schemas.microsoft.com/office/drawing/2014/main" id="{DACD8478-4A3B-C517-73DE-5A26C7C99A1B}"/>
              </a:ext>
            </a:extLst>
          </p:cNvPr>
          <p:cNvSpPr/>
          <p:nvPr/>
        </p:nvSpPr>
        <p:spPr>
          <a:xfrm>
            <a:off x="5662974" y="4304478"/>
            <a:ext cx="1752736" cy="244428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A6D1B"/>
              </a:gs>
              <a:gs pos="100000">
                <a:srgbClr val="DA5C15"/>
              </a:gs>
            </a:gsLst>
            <a:lin ang="10800000" scaled="1"/>
          </a:gradFill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等线" panose="02010600030101010101" pitchFamily="2" charset="-122"/>
              </a:rPr>
              <a:t>save_to_es</a:t>
            </a:r>
            <a:endParaRPr lang="zh-CN" altLang="en-US" sz="1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ea typeface="等线" panose="02010600030101010101" pitchFamily="2" charset="-122"/>
            </a:endParaRPr>
          </a:p>
        </p:txBody>
      </p:sp>
      <p:sp>
        <p:nvSpPr>
          <p:cNvPr id="132" name="Rectangle: Rounded Corners 131">
            <a:extLst>
              <a:ext uri="{FF2B5EF4-FFF2-40B4-BE49-F238E27FC236}">
                <a16:creationId xmlns:a16="http://schemas.microsoft.com/office/drawing/2014/main" id="{975E0847-F4F5-23FF-44F1-F8F7AE6C965D}"/>
              </a:ext>
            </a:extLst>
          </p:cNvPr>
          <p:cNvSpPr/>
          <p:nvPr/>
        </p:nvSpPr>
        <p:spPr>
          <a:xfrm>
            <a:off x="5658212" y="3773601"/>
            <a:ext cx="1752736" cy="244428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A6D1B"/>
              </a:gs>
              <a:gs pos="100000">
                <a:srgbClr val="DA5C15"/>
              </a:gs>
            </a:gsLst>
            <a:lin ang="10800000" scaled="1"/>
          </a:gradFill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等线" panose="02010600030101010101" pitchFamily="2" charset="-122"/>
              </a:rPr>
              <a:t>get_insert_sql</a:t>
            </a:r>
            <a:endParaRPr lang="zh-CN" altLang="en-US" sz="1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ea typeface="等线" panose="02010600030101010101" pitchFamily="2" charset="-122"/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EC5326D6-C98B-0664-C09A-620A178ED353}"/>
              </a:ext>
            </a:extLst>
          </p:cNvPr>
          <p:cNvSpPr txBox="1"/>
          <p:nvPr/>
        </p:nvSpPr>
        <p:spPr>
          <a:xfrm>
            <a:off x="5768339" y="4031993"/>
            <a:ext cx="150023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方法：生成</a:t>
            </a:r>
            <a:r>
              <a:rPr lang="en-US" altLang="zh-CN" sz="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SQL</a:t>
            </a:r>
            <a:r>
              <a:rPr lang="zh-CN" altLang="en-US" sz="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语句</a:t>
            </a:r>
            <a:endParaRPr lang="en-US" altLang="zh-CN" sz="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01D97768-9BB1-3422-A51D-652A31F3E061}"/>
              </a:ext>
            </a:extLst>
          </p:cNvPr>
          <p:cNvSpPr txBox="1"/>
          <p:nvPr/>
        </p:nvSpPr>
        <p:spPr>
          <a:xfrm>
            <a:off x="5728652" y="4566240"/>
            <a:ext cx="161185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方法：存储至</a:t>
            </a:r>
            <a:r>
              <a:rPr lang="en-US" altLang="zh-CN" sz="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ElasticSearch</a:t>
            </a:r>
            <a:endParaRPr lang="en-US" altLang="zh-CN" sz="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C31E704A-F38D-06BB-B474-6DF808798DE0}"/>
              </a:ext>
            </a:extLst>
          </p:cNvPr>
          <p:cNvSpPr txBox="1"/>
          <p:nvPr/>
        </p:nvSpPr>
        <p:spPr>
          <a:xfrm>
            <a:off x="3871041" y="3983989"/>
            <a:ext cx="1689989" cy="8243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100" kern="1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    </a:t>
            </a:r>
            <a:r>
              <a:rPr lang="zh-CN" altLang="en-US" sz="1100" b="1" kern="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所有</a:t>
            </a:r>
            <a:r>
              <a:rPr lang="en-US" altLang="zh-CN" sz="1100" b="1" kern="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Item</a:t>
            </a:r>
            <a:r>
              <a:rPr lang="zh-CN" altLang="en-US" sz="1100" kern="1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都应覆写的方法，包括</a:t>
            </a:r>
            <a:r>
              <a:rPr lang="zh-CN" altLang="en-US" sz="1100" b="1" kern="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存储至</a:t>
            </a:r>
            <a:r>
              <a:rPr lang="en-US" altLang="zh-CN" sz="1100" b="1" kern="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ES</a:t>
            </a:r>
            <a:r>
              <a:rPr lang="zh-CN" altLang="en-US" sz="1100" b="1" kern="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、生成</a:t>
            </a:r>
            <a:r>
              <a:rPr lang="en-US" altLang="zh-CN" sz="1100" b="1" kern="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DML</a:t>
            </a:r>
            <a:r>
              <a:rPr lang="zh-CN" altLang="en-US" sz="1100" b="1" kern="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语句等。</a:t>
            </a:r>
            <a:endParaRPr lang="en-US" altLang="zh-CN" sz="1100" b="1" kern="1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454C7A24-E80A-19AE-E601-0D9A7717461B}"/>
              </a:ext>
            </a:extLst>
          </p:cNvPr>
          <p:cNvSpPr txBox="1"/>
          <p:nvPr/>
        </p:nvSpPr>
        <p:spPr>
          <a:xfrm>
            <a:off x="5708253" y="3049483"/>
            <a:ext cx="165165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Item</a:t>
            </a:r>
            <a:r>
              <a:rPr lang="zh-CN" altLang="en-US" sz="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成员变量 </a:t>
            </a:r>
            <a:r>
              <a:rPr lang="en-US" altLang="zh-CN" sz="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items.py 98:5</a:t>
            </a:r>
          </a:p>
        </p:txBody>
      </p:sp>
      <p:sp>
        <p:nvSpPr>
          <p:cNvPr id="139" name="Rectangle: Rounded Corners 138">
            <a:extLst>
              <a:ext uri="{FF2B5EF4-FFF2-40B4-BE49-F238E27FC236}">
                <a16:creationId xmlns:a16="http://schemas.microsoft.com/office/drawing/2014/main" id="{3E1DAD5E-C680-5A58-BBBC-31713D5C931B}"/>
              </a:ext>
            </a:extLst>
          </p:cNvPr>
          <p:cNvSpPr/>
          <p:nvPr/>
        </p:nvSpPr>
        <p:spPr>
          <a:xfrm>
            <a:off x="7802880" y="789340"/>
            <a:ext cx="3872047" cy="2510178"/>
          </a:xfrm>
          <a:prstGeom prst="roundRect">
            <a:avLst>
              <a:gd name="adj" fmla="val 4326"/>
            </a:avLst>
          </a:prstGeom>
          <a:noFill/>
          <a:ln w="19050">
            <a:solidFill>
              <a:srgbClr val="B82807"/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1" name="Rectangle 4">
            <a:extLst>
              <a:ext uri="{FF2B5EF4-FFF2-40B4-BE49-F238E27FC236}">
                <a16:creationId xmlns:a16="http://schemas.microsoft.com/office/drawing/2014/main" id="{F726CA3D-789C-5AC2-2F76-F4B82620BF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00682" y="1204964"/>
            <a:ext cx="3275053" cy="461665"/>
          </a:xfrm>
          <a:prstGeom prst="rect">
            <a:avLst/>
          </a:prstGeom>
          <a:solidFill>
            <a:srgbClr val="2B2B2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insert_sql =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"insert into zhihu_question(zhihu_id, </a:t>
            </a:r>
            <a:r>
              <a:rPr kumimoji="0" lang="en-US" altLang="zh-CN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…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) VALUES (%s, </a:t>
            </a:r>
            <a:r>
              <a:rPr kumimoji="0" lang="en-US" altLang="zh-CN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…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) ON DUPLICATE KEY UPDATE content = VALUES(content)</a:t>
            </a:r>
            <a:r>
              <a:rPr kumimoji="0" lang="en-US" altLang="zh-CN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…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"</a:t>
            </a:r>
            <a:endParaRPr kumimoji="0" lang="zh-CN" altLang="zh-CN" sz="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E49BA684-DDFB-9F38-01F0-9DDD06D6EBE9}"/>
              </a:ext>
            </a:extLst>
          </p:cNvPr>
          <p:cNvGrpSpPr/>
          <p:nvPr/>
        </p:nvGrpSpPr>
        <p:grpSpPr>
          <a:xfrm>
            <a:off x="8024542" y="543199"/>
            <a:ext cx="1721636" cy="488856"/>
            <a:chOff x="850982" y="2944779"/>
            <a:chExt cx="1721636" cy="488856"/>
          </a:xfrm>
        </p:grpSpPr>
        <p:sp>
          <p:nvSpPr>
            <p:cNvPr id="143" name="Rectangle: Rounded Corners 142">
              <a:extLst>
                <a:ext uri="{FF2B5EF4-FFF2-40B4-BE49-F238E27FC236}">
                  <a16:creationId xmlns:a16="http://schemas.microsoft.com/office/drawing/2014/main" id="{E88CFD3F-29D7-38E3-4DD1-F8143D10BE27}"/>
                </a:ext>
              </a:extLst>
            </p:cNvPr>
            <p:cNvSpPr/>
            <p:nvPr/>
          </p:nvSpPr>
          <p:spPr>
            <a:xfrm>
              <a:off x="850982" y="2944779"/>
              <a:ext cx="1721636" cy="488856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DA6D1B"/>
                </a:gs>
                <a:gs pos="100000">
                  <a:srgbClr val="DA5C15"/>
                </a:gs>
              </a:gsLst>
              <a:lin ang="10800000" scaled="1"/>
            </a:gradFill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ea typeface="微软雅黑" panose="020B0503020204020204" pitchFamily="34" charset="-122"/>
                </a:rPr>
                <a:t>   数据入库</a:t>
              </a:r>
            </a:p>
          </p:txBody>
        </p:sp>
        <p:pic>
          <p:nvPicPr>
            <p:cNvPr id="144" name="Graphic 143">
              <a:extLst>
                <a:ext uri="{FF2B5EF4-FFF2-40B4-BE49-F238E27FC236}">
                  <a16:creationId xmlns:a16="http://schemas.microsoft.com/office/drawing/2014/main" id="{48396E98-7C7F-B89A-AF57-2B9092E0FF9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/>
          </p:blipFill>
          <p:spPr>
            <a:xfrm>
              <a:off x="1034906" y="3045781"/>
              <a:ext cx="293832" cy="293832"/>
            </a:xfrm>
            <a:prstGeom prst="rect">
              <a:avLst/>
            </a:prstGeom>
          </p:spPr>
        </p:pic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950FD04E-6137-4D66-9F79-8F02DFCE21D6}"/>
              </a:ext>
            </a:extLst>
          </p:cNvPr>
          <p:cNvGrpSpPr/>
          <p:nvPr/>
        </p:nvGrpSpPr>
        <p:grpSpPr>
          <a:xfrm>
            <a:off x="8028557" y="3383047"/>
            <a:ext cx="1721636" cy="488856"/>
            <a:chOff x="850982" y="2944779"/>
            <a:chExt cx="1721636" cy="488856"/>
          </a:xfrm>
        </p:grpSpPr>
        <p:sp>
          <p:nvSpPr>
            <p:cNvPr id="146" name="Rectangle: Rounded Corners 145">
              <a:extLst>
                <a:ext uri="{FF2B5EF4-FFF2-40B4-BE49-F238E27FC236}">
                  <a16:creationId xmlns:a16="http://schemas.microsoft.com/office/drawing/2014/main" id="{B680303C-171C-CC33-83AC-216442B767C2}"/>
                </a:ext>
              </a:extLst>
            </p:cNvPr>
            <p:cNvSpPr/>
            <p:nvPr/>
          </p:nvSpPr>
          <p:spPr>
            <a:xfrm>
              <a:off x="850982" y="2944779"/>
              <a:ext cx="1721636" cy="488856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DA6D1B"/>
                </a:gs>
                <a:gs pos="100000">
                  <a:srgbClr val="DA5C15"/>
                </a:gs>
              </a:gsLst>
              <a:lin ang="10800000" scaled="1"/>
            </a:gradFill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ea typeface="微软雅黑" panose="020B0503020204020204" pitchFamily="34" charset="-122"/>
                </a:rPr>
                <a:t>   数据索引</a:t>
              </a:r>
            </a:p>
          </p:txBody>
        </p:sp>
        <p:pic>
          <p:nvPicPr>
            <p:cNvPr id="147" name="Graphic 146">
              <a:extLst>
                <a:ext uri="{FF2B5EF4-FFF2-40B4-BE49-F238E27FC236}">
                  <a16:creationId xmlns:a16="http://schemas.microsoft.com/office/drawing/2014/main" id="{C1E892A4-AFD3-8907-A7A6-13C3A3A072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/>
            <a:stretch/>
          </p:blipFill>
          <p:spPr>
            <a:xfrm>
              <a:off x="1034906" y="3050060"/>
              <a:ext cx="293832" cy="285273"/>
            </a:xfrm>
            <a:prstGeom prst="rect">
              <a:avLst/>
            </a:prstGeom>
          </p:spPr>
        </p:pic>
      </p:grpSp>
      <p:sp>
        <p:nvSpPr>
          <p:cNvPr id="148" name="TextBox 147">
            <a:extLst>
              <a:ext uri="{FF2B5EF4-FFF2-40B4-BE49-F238E27FC236}">
                <a16:creationId xmlns:a16="http://schemas.microsoft.com/office/drawing/2014/main" id="{DE80086B-5726-64A6-F5AF-3E88D8A186E2}"/>
              </a:ext>
            </a:extLst>
          </p:cNvPr>
          <p:cNvSpPr txBox="1"/>
          <p:nvPr/>
        </p:nvSpPr>
        <p:spPr>
          <a:xfrm>
            <a:off x="8066375" y="2585652"/>
            <a:ext cx="3356367" cy="5704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100" kern="1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    提供</a:t>
            </a:r>
            <a:r>
              <a:rPr lang="en-US" altLang="zh-CN" sz="1100" kern="1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DML-INSERT</a:t>
            </a:r>
            <a:r>
              <a:rPr lang="zh-CN" altLang="en-US" sz="1100" kern="1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模板语句与参数表，通过</a:t>
            </a:r>
            <a:r>
              <a:rPr lang="en-US" altLang="zh-CN" sz="1100" kern="100" dirty="0" err="1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pymysql</a:t>
            </a:r>
            <a:r>
              <a:rPr lang="zh-CN" altLang="en-US" sz="1100" kern="1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数据库驱动，完成</a:t>
            </a:r>
            <a:r>
              <a:rPr lang="en-US" altLang="zh-CN" sz="1100" b="1" kern="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MySQL</a:t>
            </a:r>
            <a:r>
              <a:rPr lang="zh-CN" altLang="en-US" sz="1100" b="1" kern="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数据增量入库。</a:t>
            </a:r>
            <a:endParaRPr lang="en-US" altLang="zh-CN" sz="1100" b="1" kern="1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50" name="Rectangle 6">
            <a:extLst>
              <a:ext uri="{FF2B5EF4-FFF2-40B4-BE49-F238E27FC236}">
                <a16:creationId xmlns:a16="http://schemas.microsoft.com/office/drawing/2014/main" id="{41FC4380-3D81-A005-5E4C-7027D7D427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95373" y="1981020"/>
            <a:ext cx="3275053" cy="338554"/>
          </a:xfrm>
          <a:prstGeom prst="rect">
            <a:avLst/>
          </a:prstGeom>
          <a:solidFill>
            <a:srgbClr val="2B2B2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params = (zhihu_id</a:t>
            </a:r>
            <a:r>
              <a:rPr kumimoji="0" lang="zh-CN" altLang="zh-CN" sz="8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zh-CN" altLang="zh-CN" sz="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topics</a:t>
            </a:r>
            <a:r>
              <a:rPr kumimoji="0" lang="zh-CN" altLang="zh-CN" sz="8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zh-CN" altLang="zh-CN" sz="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kumimoji="0" lang="zh-CN" altLang="zh-CN" sz="8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zh-CN" altLang="zh-CN" sz="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kumimoji="0" lang="zh-CN" altLang="zh-CN" sz="8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zh-CN" altLang="zh-CN" sz="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kumimoji="0" lang="zh-CN" altLang="zh-CN" sz="8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zh-CN" altLang="zh-CN" sz="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answers</a:t>
            </a:r>
            <a:r>
              <a:rPr kumimoji="0" lang="zh-CN" altLang="zh-CN" sz="8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zh-CN" altLang="zh-CN" sz="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comments</a:t>
            </a:r>
            <a:r>
              <a:rPr kumimoji="0" lang="zh-CN" altLang="zh-CN" sz="8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zh-CN" altLang="zh-CN" sz="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total_view)</a:t>
            </a:r>
            <a:endParaRPr kumimoji="0" lang="zh-CN" altLang="zh-CN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52C6CE35-A98F-C878-BE74-85163F62223B}"/>
              </a:ext>
            </a:extLst>
          </p:cNvPr>
          <p:cNvSpPr txBox="1"/>
          <p:nvPr/>
        </p:nvSpPr>
        <p:spPr>
          <a:xfrm>
            <a:off x="8710518" y="1688712"/>
            <a:ext cx="203289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DML-INSERT</a:t>
            </a:r>
            <a:r>
              <a:rPr lang="zh-CN" altLang="en-US" sz="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模板语句 </a:t>
            </a:r>
            <a:r>
              <a:rPr lang="en-US" altLang="zh-CN" sz="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items.py 111:9</a:t>
            </a: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1800EB4A-042B-6468-9B44-FA79CFECA0FB}"/>
              </a:ext>
            </a:extLst>
          </p:cNvPr>
          <p:cNvSpPr txBox="1"/>
          <p:nvPr/>
        </p:nvSpPr>
        <p:spPr>
          <a:xfrm>
            <a:off x="8985654" y="2356991"/>
            <a:ext cx="150023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参数表 </a:t>
            </a:r>
            <a:r>
              <a:rPr lang="en-US" altLang="zh-CN" sz="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items.py 121:9</a:t>
            </a: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C0434631-13FB-0121-D588-536961E740C7}"/>
              </a:ext>
            </a:extLst>
          </p:cNvPr>
          <p:cNvSpPr txBox="1"/>
          <p:nvPr/>
        </p:nvSpPr>
        <p:spPr>
          <a:xfrm>
            <a:off x="658926" y="1886407"/>
            <a:ext cx="59209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yield</a:t>
            </a:r>
          </a:p>
        </p:txBody>
      </p:sp>
      <p:sp>
        <p:nvSpPr>
          <p:cNvPr id="168" name="Rectangle 9">
            <a:extLst>
              <a:ext uri="{FF2B5EF4-FFF2-40B4-BE49-F238E27FC236}">
                <a16:creationId xmlns:a16="http://schemas.microsoft.com/office/drawing/2014/main" id="{FFD4639E-1C18-6E2B-A723-920E5AD2AD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09883" y="4018029"/>
            <a:ext cx="3269744" cy="461665"/>
          </a:xfrm>
          <a:prstGeom prst="rect">
            <a:avLst/>
          </a:prstGeom>
          <a:solidFill>
            <a:srgbClr val="2B2B2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class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ZhihuType(DocType):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suggest = Completion(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Consolas" panose="020B0609020204030204" pitchFamily="49" charset="0"/>
              </a:rPr>
              <a:t>analyzer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=ik_analyzer)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topics = Text(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Consolas" panose="020B0609020204030204" pitchFamily="49" charset="0"/>
              </a:rPr>
              <a:t>analyzer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"ik_max_word"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</a:t>
            </a:r>
            <a:endParaRPr kumimoji="0" lang="zh-CN" altLang="zh-CN" sz="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69" name="Rectangle 10">
            <a:extLst>
              <a:ext uri="{FF2B5EF4-FFF2-40B4-BE49-F238E27FC236}">
                <a16:creationId xmlns:a16="http://schemas.microsoft.com/office/drawing/2014/main" id="{91F737BE-9844-0D61-6E8F-B7B6148D92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11833" y="4812427"/>
            <a:ext cx="1537060" cy="461665"/>
          </a:xfrm>
          <a:prstGeom prst="rect">
            <a:avLst/>
          </a:prstGeom>
          <a:solidFill>
            <a:srgbClr val="2B2B2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8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if </a:t>
            </a:r>
            <a:r>
              <a:rPr kumimoji="0" lang="zh-CN" altLang="zh-CN" sz="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__name__ == </a:t>
            </a:r>
            <a:r>
              <a:rPr kumimoji="0" lang="zh-CN" altLang="zh-CN" sz="8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"__main__"</a:t>
            </a:r>
            <a:r>
              <a:rPr kumimoji="0" lang="zh-CN" altLang="zh-CN" sz="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zh-CN" altLang="zh-CN" sz="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ZhihuType.init()</a:t>
            </a:r>
            <a:endParaRPr kumimoji="0" lang="zh-CN" altLang="zh-CN" sz="9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0" name="Rectangle 11">
            <a:extLst>
              <a:ext uri="{FF2B5EF4-FFF2-40B4-BE49-F238E27FC236}">
                <a16:creationId xmlns:a16="http://schemas.microsoft.com/office/drawing/2014/main" id="{63B340EA-F388-97DB-78FC-26F2219884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75154" y="4812426"/>
            <a:ext cx="1604473" cy="461665"/>
          </a:xfrm>
          <a:prstGeom prst="rect">
            <a:avLst/>
          </a:prstGeom>
          <a:solidFill>
            <a:srgbClr val="2B2B2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def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Consolas" panose="020B0609020204030204" pitchFamily="49" charset="0"/>
              </a:rPr>
              <a:t>save_to_es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94558D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):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zhihu = ZhihuType()</a:t>
            </a:r>
            <a:r>
              <a:rPr lang="en-US" altLang="zh-CN" sz="800" dirty="0">
                <a:solidFill>
                  <a:srgbClr val="A9B7C6"/>
                </a:solidFill>
                <a:latin typeface="Consolas" panose="020B0609020204030204" pitchFamily="49" charset="0"/>
              </a:rPr>
              <a:t>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zhihu.save()</a:t>
            </a:r>
            <a:endParaRPr kumimoji="0" lang="zh-CN" altLang="zh-CN" sz="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1" name="Rectangle 12">
            <a:extLst>
              <a:ext uri="{FF2B5EF4-FFF2-40B4-BE49-F238E27FC236}">
                <a16:creationId xmlns:a16="http://schemas.microsoft.com/office/drawing/2014/main" id="{D9E3A119-898C-59C0-FEDB-65F2EE13F5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04574" y="5595073"/>
            <a:ext cx="3269744" cy="584775"/>
          </a:xfrm>
          <a:prstGeom prst="rect">
            <a:avLst/>
          </a:prstGeom>
          <a:solidFill>
            <a:srgbClr val="2B2B2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class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ElasticSearchPipeline(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Consolas" panose="020B0609020204030204" pitchFamily="49" charset="0"/>
              </a:rPr>
              <a:t>object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):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800" dirty="0">
                <a:solidFill>
                  <a:srgbClr val="A9B7C6"/>
                </a:solidFill>
                <a:latin typeface="Consolas" panose="020B0609020204030204" pitchFamily="49" charset="0"/>
              </a:rPr>
              <a:t>   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def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Consolas" panose="020B0609020204030204" pitchFamily="49" charset="0"/>
              </a:rPr>
              <a:t>process_item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94558D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72737A"/>
                </a:solidFill>
                <a:effectLst/>
                <a:latin typeface="Consolas" panose="020B0609020204030204" pitchFamily="49" charset="0"/>
              </a:rPr>
              <a:t>spider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):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item.save_to_es()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return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item</a:t>
            </a:r>
            <a:endParaRPr kumimoji="0" lang="zh-CN" altLang="zh-CN" sz="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BC48A524-7CCB-3605-C5FD-1491ACEE29D7}"/>
              </a:ext>
            </a:extLst>
          </p:cNvPr>
          <p:cNvSpPr txBox="1"/>
          <p:nvPr/>
        </p:nvSpPr>
        <p:spPr>
          <a:xfrm>
            <a:off x="8156890" y="4476783"/>
            <a:ext cx="31380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ElasticSearch</a:t>
            </a:r>
            <a:r>
              <a:rPr lang="zh-CN" altLang="en-US" sz="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索引类，使用最大分词</a:t>
            </a:r>
            <a:r>
              <a:rPr lang="en-US" altLang="zh-CN" sz="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analyzer elasticsearch_types.py 17:1</a:t>
            </a: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87D9EEC7-4012-41C5-57C1-14AD0D56E298}"/>
              </a:ext>
            </a:extLst>
          </p:cNvPr>
          <p:cNvSpPr txBox="1"/>
          <p:nvPr/>
        </p:nvSpPr>
        <p:spPr>
          <a:xfrm>
            <a:off x="7979130" y="5252845"/>
            <a:ext cx="18024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创建</a:t>
            </a:r>
            <a:r>
              <a:rPr lang="en-US" altLang="zh-CN" sz="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ES</a:t>
            </a:r>
            <a:r>
              <a:rPr lang="zh-CN" altLang="en-US" sz="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索引</a:t>
            </a:r>
            <a:endParaRPr lang="en-US" altLang="zh-CN" sz="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  <a:p>
            <a:pPr algn="ctr"/>
            <a:r>
              <a:rPr lang="en-US" altLang="zh-CN" sz="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elasticsearch_types.py 35:1</a:t>
            </a: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4900728A-4843-6EFA-3A34-CAFC8140930F}"/>
              </a:ext>
            </a:extLst>
          </p:cNvPr>
          <p:cNvSpPr txBox="1"/>
          <p:nvPr/>
        </p:nvSpPr>
        <p:spPr>
          <a:xfrm>
            <a:off x="9864569" y="5252845"/>
            <a:ext cx="14217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Item</a:t>
            </a:r>
            <a:r>
              <a:rPr lang="zh-CN" altLang="en-US" sz="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基类方法</a:t>
            </a:r>
            <a:endParaRPr lang="en-US" altLang="zh-CN" sz="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  <a:p>
            <a:pPr algn="ctr"/>
            <a:r>
              <a:rPr lang="en-US" altLang="zh-CN" sz="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items.py 125:5</a:t>
            </a: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F296C8B8-B93A-D5EB-9DD9-FAA1D62EAB87}"/>
              </a:ext>
            </a:extLst>
          </p:cNvPr>
          <p:cNvSpPr txBox="1"/>
          <p:nvPr/>
        </p:nvSpPr>
        <p:spPr>
          <a:xfrm>
            <a:off x="8451870" y="6184968"/>
            <a:ext cx="26465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ElasticSearch</a:t>
            </a:r>
            <a:r>
              <a:rPr lang="zh-CN" altLang="en-US" sz="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数据流处理器 </a:t>
            </a:r>
            <a:r>
              <a:rPr lang="en-US" altLang="zh-CN" sz="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pipelines.py 90:1</a:t>
            </a:r>
          </a:p>
        </p:txBody>
      </p:sp>
    </p:spTree>
    <p:extLst>
      <p:ext uri="{BB962C8B-B14F-4D97-AF65-F5344CB8AC3E}">
        <p14:creationId xmlns:p14="http://schemas.microsoft.com/office/powerpoint/2010/main" val="29546738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3558737E-89A8-B19D-452A-4695DB3E6D1B}"/>
              </a:ext>
            </a:extLst>
          </p:cNvPr>
          <p:cNvCxnSpPr>
            <a:cxnSpLocks/>
          </p:cNvCxnSpPr>
          <p:nvPr/>
        </p:nvCxnSpPr>
        <p:spPr>
          <a:xfrm flipH="1">
            <a:off x="3459292" y="2058738"/>
            <a:ext cx="502029" cy="672183"/>
          </a:xfrm>
          <a:prstGeom prst="line">
            <a:avLst/>
          </a:prstGeom>
          <a:ln>
            <a:solidFill>
              <a:srgbClr val="B8280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F12A4237-1923-AD91-E0EF-6760664DE825}"/>
              </a:ext>
            </a:extLst>
          </p:cNvPr>
          <p:cNvGrpSpPr/>
          <p:nvPr/>
        </p:nvGrpSpPr>
        <p:grpSpPr>
          <a:xfrm>
            <a:off x="486116" y="469227"/>
            <a:ext cx="2834599" cy="615906"/>
            <a:chOff x="4692356" y="2423156"/>
            <a:chExt cx="2665315" cy="579124"/>
          </a:xfrm>
        </p:grpSpPr>
        <p:sp>
          <p:nvSpPr>
            <p:cNvPr id="5" name="Parallelogram 9">
              <a:extLst>
                <a:ext uri="{FF2B5EF4-FFF2-40B4-BE49-F238E27FC236}">
                  <a16:creationId xmlns:a16="http://schemas.microsoft.com/office/drawing/2014/main" id="{ED7AC8B6-968C-21DA-BCEE-77176A6B1285}"/>
                </a:ext>
              </a:extLst>
            </p:cNvPr>
            <p:cNvSpPr/>
            <p:nvPr/>
          </p:nvSpPr>
          <p:spPr>
            <a:xfrm>
              <a:off x="4692356" y="2423156"/>
              <a:ext cx="2203744" cy="529594"/>
            </a:xfrm>
            <a:custGeom>
              <a:avLst/>
              <a:gdLst>
                <a:gd name="connsiteX0" fmla="*/ 0 w 2095500"/>
                <a:gd name="connsiteY0" fmla="*/ 529589 h 529589"/>
                <a:gd name="connsiteX1" fmla="*/ 132397 w 2095500"/>
                <a:gd name="connsiteY1" fmla="*/ 0 h 529589"/>
                <a:gd name="connsiteX2" fmla="*/ 2095500 w 2095500"/>
                <a:gd name="connsiteY2" fmla="*/ 0 h 529589"/>
                <a:gd name="connsiteX3" fmla="*/ 1963103 w 2095500"/>
                <a:gd name="connsiteY3" fmla="*/ 529589 h 529589"/>
                <a:gd name="connsiteX4" fmla="*/ 0 w 2095500"/>
                <a:gd name="connsiteY4" fmla="*/ 529589 h 529589"/>
                <a:gd name="connsiteX0" fmla="*/ 0 w 1969293"/>
                <a:gd name="connsiteY0" fmla="*/ 529589 h 529589"/>
                <a:gd name="connsiteX1" fmla="*/ 6190 w 1969293"/>
                <a:gd name="connsiteY1" fmla="*/ 0 h 529589"/>
                <a:gd name="connsiteX2" fmla="*/ 1969293 w 1969293"/>
                <a:gd name="connsiteY2" fmla="*/ 0 h 529589"/>
                <a:gd name="connsiteX3" fmla="*/ 1836896 w 1969293"/>
                <a:gd name="connsiteY3" fmla="*/ 529589 h 529589"/>
                <a:gd name="connsiteX4" fmla="*/ 0 w 1969293"/>
                <a:gd name="connsiteY4" fmla="*/ 529589 h 529589"/>
                <a:gd name="connsiteX0" fmla="*/ 134471 w 2103764"/>
                <a:gd name="connsiteY0" fmla="*/ 529589 h 529589"/>
                <a:gd name="connsiteX1" fmla="*/ 140661 w 2103764"/>
                <a:gd name="connsiteY1" fmla="*/ 0 h 529589"/>
                <a:gd name="connsiteX2" fmla="*/ 2103764 w 2103764"/>
                <a:gd name="connsiteY2" fmla="*/ 0 h 529589"/>
                <a:gd name="connsiteX3" fmla="*/ 1971367 w 2103764"/>
                <a:gd name="connsiteY3" fmla="*/ 529589 h 529589"/>
                <a:gd name="connsiteX4" fmla="*/ 134471 w 2103764"/>
                <a:gd name="connsiteY4" fmla="*/ 529589 h 529589"/>
                <a:gd name="connsiteX0" fmla="*/ 242619 w 2211912"/>
                <a:gd name="connsiteY0" fmla="*/ 529589 h 529589"/>
                <a:gd name="connsiteX1" fmla="*/ 248809 w 2211912"/>
                <a:gd name="connsiteY1" fmla="*/ 0 h 529589"/>
                <a:gd name="connsiteX2" fmla="*/ 2211912 w 2211912"/>
                <a:gd name="connsiteY2" fmla="*/ 0 h 529589"/>
                <a:gd name="connsiteX3" fmla="*/ 2079515 w 2211912"/>
                <a:gd name="connsiteY3" fmla="*/ 529589 h 529589"/>
                <a:gd name="connsiteX4" fmla="*/ 242619 w 2211912"/>
                <a:gd name="connsiteY4" fmla="*/ 529589 h 529589"/>
                <a:gd name="connsiteX0" fmla="*/ 227302 w 2196595"/>
                <a:gd name="connsiteY0" fmla="*/ 529589 h 529589"/>
                <a:gd name="connsiteX1" fmla="*/ 233492 w 2196595"/>
                <a:gd name="connsiteY1" fmla="*/ 0 h 529589"/>
                <a:gd name="connsiteX2" fmla="*/ 2196595 w 2196595"/>
                <a:gd name="connsiteY2" fmla="*/ 0 h 529589"/>
                <a:gd name="connsiteX3" fmla="*/ 2064198 w 2196595"/>
                <a:gd name="connsiteY3" fmla="*/ 529589 h 529589"/>
                <a:gd name="connsiteX4" fmla="*/ 227302 w 2196595"/>
                <a:gd name="connsiteY4" fmla="*/ 529589 h 529589"/>
                <a:gd name="connsiteX0" fmla="*/ 234451 w 2203744"/>
                <a:gd name="connsiteY0" fmla="*/ 529594 h 529594"/>
                <a:gd name="connsiteX1" fmla="*/ 240641 w 2203744"/>
                <a:gd name="connsiteY1" fmla="*/ 5 h 529594"/>
                <a:gd name="connsiteX2" fmla="*/ 2203744 w 2203744"/>
                <a:gd name="connsiteY2" fmla="*/ 5 h 529594"/>
                <a:gd name="connsiteX3" fmla="*/ 2071347 w 2203744"/>
                <a:gd name="connsiteY3" fmla="*/ 529594 h 529594"/>
                <a:gd name="connsiteX4" fmla="*/ 234451 w 2203744"/>
                <a:gd name="connsiteY4" fmla="*/ 529594 h 529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03744" h="529594">
                  <a:moveTo>
                    <a:pt x="234451" y="529594"/>
                  </a:moveTo>
                  <a:cubicBezTo>
                    <a:pt x="-70667" y="529276"/>
                    <a:pt x="-87653" y="-2059"/>
                    <a:pt x="240641" y="5"/>
                  </a:cubicBezTo>
                  <a:lnTo>
                    <a:pt x="2203744" y="5"/>
                  </a:lnTo>
                  <a:lnTo>
                    <a:pt x="2071347" y="529594"/>
                  </a:lnTo>
                  <a:lnTo>
                    <a:pt x="234451" y="529594"/>
                  </a:lnTo>
                  <a:close/>
                </a:path>
              </a:pathLst>
            </a:custGeom>
            <a:gradFill>
              <a:gsLst>
                <a:gs pos="0">
                  <a:srgbClr val="DA6D1B">
                    <a:alpha val="0"/>
                  </a:srgbClr>
                </a:gs>
                <a:gs pos="100000">
                  <a:srgbClr val="DA5C15"/>
                </a:gs>
              </a:gsLst>
              <a:lin ang="10800000" scaled="1"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Parallelogram 5">
              <a:extLst>
                <a:ext uri="{FF2B5EF4-FFF2-40B4-BE49-F238E27FC236}">
                  <a16:creationId xmlns:a16="http://schemas.microsoft.com/office/drawing/2014/main" id="{53207761-5009-E981-556D-B8C174DD1566}"/>
                </a:ext>
              </a:extLst>
            </p:cNvPr>
            <p:cNvSpPr/>
            <p:nvPr/>
          </p:nvSpPr>
          <p:spPr>
            <a:xfrm>
              <a:off x="5266849" y="2522221"/>
              <a:ext cx="2090822" cy="480059"/>
            </a:xfrm>
            <a:prstGeom prst="parallelogram">
              <a:avLst/>
            </a:prstGeom>
            <a:gradFill>
              <a:gsLst>
                <a:gs pos="0">
                  <a:srgbClr val="DA6D1B"/>
                </a:gs>
                <a:gs pos="100000">
                  <a:srgbClr val="DA5C15"/>
                </a:gs>
              </a:gsLst>
              <a:lin ang="10800000" scaled="1"/>
            </a:gradFill>
            <a:ln w="28575">
              <a:solidFill>
                <a:schemeClr val="bg1">
                  <a:lumMod val="9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spc="6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方正大标宋简体" panose="02000000000000000000" pitchFamily="2" charset="-122"/>
                  <a:ea typeface="方正大标宋简体" panose="02000000000000000000" pitchFamily="2" charset="-122"/>
                </a:rPr>
                <a:t>用户检索</a:t>
              </a:r>
            </a:p>
          </p:txBody>
        </p:sp>
        <p:pic>
          <p:nvPicPr>
            <p:cNvPr id="7" name="Graphic 6" descr="Magnifying glass">
              <a:extLst>
                <a:ext uri="{FF2B5EF4-FFF2-40B4-BE49-F238E27FC236}">
                  <a16:creationId xmlns:a16="http://schemas.microsoft.com/office/drawing/2014/main" id="{20F10529-FC72-EA87-C6F1-EF090A92FE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791076" y="2464118"/>
              <a:ext cx="439102" cy="43910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pic>
        <p:nvPicPr>
          <p:cNvPr id="8" name="Graphic 7">
            <a:extLst>
              <a:ext uri="{FF2B5EF4-FFF2-40B4-BE49-F238E27FC236}">
                <a16:creationId xmlns:a16="http://schemas.microsoft.com/office/drawing/2014/main" id="{6A18AE10-CD03-16F0-39E0-BF0928CDAC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4377044" y="632484"/>
            <a:ext cx="394748" cy="39474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0000" endA="300" endPos="55500" dist="50800" dir="5400000" sy="-100000" algn="bl" rotWithShape="0"/>
          </a:effectLst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990E74C6-6327-1949-2657-1285960D5A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3694437" y="637709"/>
            <a:ext cx="394748" cy="39474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0000" endA="300" endPos="55500" dist="50800" dir="5400000" sy="-100000" algn="bl" rotWithShape="0"/>
          </a:effectLst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CBF9DCB4-1BA8-FDFC-E5E0-41610DA5DB1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59651" y="628016"/>
            <a:ext cx="333656" cy="39474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0000" endA="300" endPos="55500" dist="50800" dir="5400000" sy="-100000" algn="bl" rotWithShape="0"/>
          </a:effectLst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7B9163CA-E9DF-98D5-3A85-E780AF0D45BF}"/>
              </a:ext>
            </a:extLst>
          </p:cNvPr>
          <p:cNvGrpSpPr/>
          <p:nvPr/>
        </p:nvGrpSpPr>
        <p:grpSpPr>
          <a:xfrm>
            <a:off x="1716873" y="1403039"/>
            <a:ext cx="823912" cy="792480"/>
            <a:chOff x="2052639" y="3733800"/>
            <a:chExt cx="823912" cy="792480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7CC9613C-C11B-E8F4-467B-AA83B5C2501A}"/>
                </a:ext>
              </a:extLst>
            </p:cNvPr>
            <p:cNvSpPr/>
            <p:nvPr/>
          </p:nvSpPr>
          <p:spPr>
            <a:xfrm>
              <a:off x="2052639" y="3733800"/>
              <a:ext cx="823912" cy="792480"/>
            </a:xfrm>
            <a:prstGeom prst="roundRect">
              <a:avLst>
                <a:gd name="adj" fmla="val 50000"/>
              </a:avLst>
            </a:prstGeom>
            <a:noFill/>
            <a:ln w="19050">
              <a:solidFill>
                <a:srgbClr val="B82807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Consolas" panose="020B0609020204030204" pitchFamily="49" charset="0"/>
              </a:endParaRPr>
            </a:p>
          </p:txBody>
        </p:sp>
        <p:pic>
          <p:nvPicPr>
            <p:cNvPr id="20" name="Graphic 19">
              <a:extLst>
                <a:ext uri="{FF2B5EF4-FFF2-40B4-BE49-F238E27FC236}">
                  <a16:creationId xmlns:a16="http://schemas.microsoft.com/office/drawing/2014/main" id="{57736111-6978-911D-33A9-FDE6B5E2CC2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2176991" y="3842436"/>
              <a:ext cx="575207" cy="575207"/>
            </a:xfrm>
            <a:prstGeom prst="rect">
              <a:avLst/>
            </a:prstGeom>
          </p:spPr>
        </p:pic>
      </p:grp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05DE997A-108E-74C7-A58D-E9AF0ADD7BD1}"/>
              </a:ext>
            </a:extLst>
          </p:cNvPr>
          <p:cNvSpPr/>
          <p:nvPr/>
        </p:nvSpPr>
        <p:spPr>
          <a:xfrm>
            <a:off x="1716873" y="2489898"/>
            <a:ext cx="826186" cy="244428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A6D1B"/>
              </a:gs>
              <a:gs pos="100000">
                <a:srgbClr val="DA5C15"/>
              </a:gs>
            </a:gsLst>
            <a:lin ang="10800000" scaled="1"/>
          </a:gradFill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等线" panose="02010600030101010101" pitchFamily="2" charset="-122"/>
              </a:rPr>
              <a:t>搜索工具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790FAE0-7C84-5C98-0C83-3EDDEB6F8CCB}"/>
              </a:ext>
            </a:extLst>
          </p:cNvPr>
          <p:cNvGrpSpPr/>
          <p:nvPr/>
        </p:nvGrpSpPr>
        <p:grpSpPr>
          <a:xfrm>
            <a:off x="599137" y="2641219"/>
            <a:ext cx="1065614" cy="1146810"/>
            <a:chOff x="3683200" y="3276600"/>
            <a:chExt cx="1065614" cy="1146810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19570291-5EF5-1A6E-3FE2-AC5BA66F68DB}"/>
                </a:ext>
              </a:extLst>
            </p:cNvPr>
            <p:cNvGrpSpPr/>
            <p:nvPr/>
          </p:nvGrpSpPr>
          <p:grpSpPr>
            <a:xfrm>
              <a:off x="3804052" y="3276600"/>
              <a:ext cx="823912" cy="792480"/>
              <a:chOff x="2052639" y="3733800"/>
              <a:chExt cx="823912" cy="792480"/>
            </a:xfrm>
          </p:grpSpPr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9FEEB425-B7E2-64FE-D949-F7DE3FD63C5B}"/>
                  </a:ext>
                </a:extLst>
              </p:cNvPr>
              <p:cNvSpPr/>
              <p:nvPr/>
            </p:nvSpPr>
            <p:spPr>
              <a:xfrm>
                <a:off x="2052639" y="3733800"/>
                <a:ext cx="823912" cy="792480"/>
              </a:xfrm>
              <a:prstGeom prst="roundRect">
                <a:avLst>
                  <a:gd name="adj" fmla="val 50000"/>
                </a:avLst>
              </a:prstGeom>
              <a:noFill/>
              <a:ln w="19050">
                <a:solidFill>
                  <a:srgbClr val="B82807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Consolas" panose="020B0609020204030204" pitchFamily="49" charset="0"/>
                </a:endParaRPr>
              </a:p>
            </p:txBody>
          </p:sp>
          <p:pic>
            <p:nvPicPr>
              <p:cNvPr id="15" name="Graphic 14">
                <a:extLst>
                  <a:ext uri="{FF2B5EF4-FFF2-40B4-BE49-F238E27FC236}">
                    <a16:creationId xmlns:a16="http://schemas.microsoft.com/office/drawing/2014/main" id="{5C1414D2-AF43-5923-C2E0-E83080AFC8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224410" y="3841749"/>
                <a:ext cx="480369" cy="568325"/>
              </a:xfrm>
              <a:prstGeom prst="rect">
                <a:avLst/>
              </a:prstGeom>
            </p:spPr>
          </p:pic>
        </p:grp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A5940AFB-CAFB-A3A9-F12D-2F4C9D5B4A3A}"/>
                </a:ext>
              </a:extLst>
            </p:cNvPr>
            <p:cNvSpPr/>
            <p:nvPr/>
          </p:nvSpPr>
          <p:spPr>
            <a:xfrm>
              <a:off x="3683200" y="4178982"/>
              <a:ext cx="1065614" cy="244428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DA6D1B"/>
                </a:gs>
                <a:gs pos="100000">
                  <a:srgbClr val="DA5C15"/>
                </a:gs>
              </a:gsLst>
              <a:lin ang="10800000" scaled="1"/>
            </a:gradFill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ea typeface="等线" panose="02010600030101010101" pitchFamily="2" charset="-122"/>
                </a:rPr>
                <a:t>搜索工具面板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EE14A40-D99A-3AFE-34B9-17B7A9AB5F76}"/>
              </a:ext>
            </a:extLst>
          </p:cNvPr>
          <p:cNvGrpSpPr/>
          <p:nvPr/>
        </p:nvGrpSpPr>
        <p:grpSpPr>
          <a:xfrm>
            <a:off x="2772480" y="2641219"/>
            <a:ext cx="826186" cy="1146810"/>
            <a:chOff x="7633102" y="3276600"/>
            <a:chExt cx="826186" cy="1146810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1D7E881E-C75B-F869-768E-1A0D1CB1D296}"/>
                </a:ext>
              </a:extLst>
            </p:cNvPr>
            <p:cNvGrpSpPr/>
            <p:nvPr/>
          </p:nvGrpSpPr>
          <p:grpSpPr>
            <a:xfrm>
              <a:off x="7633102" y="3276600"/>
              <a:ext cx="823912" cy="792480"/>
              <a:chOff x="2052639" y="3733800"/>
              <a:chExt cx="823912" cy="792480"/>
            </a:xfrm>
          </p:grpSpPr>
          <p:sp>
            <p:nvSpPr>
              <p:cNvPr id="29" name="Rectangle: Rounded Corners 28">
                <a:extLst>
                  <a:ext uri="{FF2B5EF4-FFF2-40B4-BE49-F238E27FC236}">
                    <a16:creationId xmlns:a16="http://schemas.microsoft.com/office/drawing/2014/main" id="{DA433E39-75AC-466C-69E8-19BFA8E274FE}"/>
                  </a:ext>
                </a:extLst>
              </p:cNvPr>
              <p:cNvSpPr/>
              <p:nvPr/>
            </p:nvSpPr>
            <p:spPr>
              <a:xfrm>
                <a:off x="2052639" y="3733800"/>
                <a:ext cx="823912" cy="792480"/>
              </a:xfrm>
              <a:prstGeom prst="roundRect">
                <a:avLst>
                  <a:gd name="adj" fmla="val 50000"/>
                </a:avLst>
              </a:prstGeom>
              <a:noFill/>
              <a:ln w="19050">
                <a:solidFill>
                  <a:srgbClr val="B82807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Consolas" panose="020B0609020204030204" pitchFamily="49" charset="0"/>
                </a:endParaRPr>
              </a:p>
            </p:txBody>
          </p:sp>
          <p:pic>
            <p:nvPicPr>
              <p:cNvPr id="30" name="Graphic 29">
                <a:extLst>
                  <a:ext uri="{FF2B5EF4-FFF2-40B4-BE49-F238E27FC236}">
                    <a16:creationId xmlns:a16="http://schemas.microsoft.com/office/drawing/2014/main" id="{D756A4F4-5E23-6FFC-9520-AF47D7E4EA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/>
              <a:stretch/>
            </p:blipFill>
            <p:spPr>
              <a:xfrm>
                <a:off x="2238442" y="3901440"/>
                <a:ext cx="457200" cy="457200"/>
              </a:xfrm>
              <a:prstGeom prst="rect">
                <a:avLst/>
              </a:prstGeom>
            </p:spPr>
          </p:pic>
        </p:grp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28D55633-C1CD-8927-C59E-089E9EEC52AA}"/>
                </a:ext>
              </a:extLst>
            </p:cNvPr>
            <p:cNvSpPr/>
            <p:nvPr/>
          </p:nvSpPr>
          <p:spPr>
            <a:xfrm>
              <a:off x="7633102" y="4178982"/>
              <a:ext cx="826186" cy="244428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DA6D1B"/>
                </a:gs>
                <a:gs pos="100000">
                  <a:srgbClr val="DA5C15"/>
                </a:gs>
              </a:gsLst>
              <a:lin ang="10800000" scaled="1"/>
            </a:gradFill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ea typeface="等线" panose="02010600030101010101" pitchFamily="2" charset="-122"/>
                </a:rPr>
                <a:t>分析工具</a:t>
              </a:r>
            </a:p>
          </p:txBody>
        </p:sp>
      </p:grp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967468BC-C71C-146D-15D9-CC2045E12821}"/>
              </a:ext>
            </a:extLst>
          </p:cNvPr>
          <p:cNvSpPr/>
          <p:nvPr/>
        </p:nvSpPr>
        <p:spPr>
          <a:xfrm>
            <a:off x="5170358" y="1403039"/>
            <a:ext cx="6504569" cy="2903008"/>
          </a:xfrm>
          <a:prstGeom prst="roundRect">
            <a:avLst>
              <a:gd name="adj" fmla="val 4326"/>
            </a:avLst>
          </a:prstGeom>
          <a:noFill/>
          <a:ln w="19050">
            <a:solidFill>
              <a:srgbClr val="B82807"/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564418FA-5EE5-2004-2412-D783BF4935F9}"/>
              </a:ext>
            </a:extLst>
          </p:cNvPr>
          <p:cNvCxnSpPr>
            <a:cxnSpLocks/>
          </p:cNvCxnSpPr>
          <p:nvPr/>
        </p:nvCxnSpPr>
        <p:spPr>
          <a:xfrm>
            <a:off x="2476351" y="2002908"/>
            <a:ext cx="430886" cy="745412"/>
          </a:xfrm>
          <a:prstGeom prst="line">
            <a:avLst/>
          </a:prstGeom>
          <a:ln>
            <a:solidFill>
              <a:srgbClr val="B8280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F44A3E10-D618-7E90-53EB-D6F8DB9D3795}"/>
              </a:ext>
            </a:extLst>
          </p:cNvPr>
          <p:cNvCxnSpPr>
            <a:cxnSpLocks/>
          </p:cNvCxnSpPr>
          <p:nvPr/>
        </p:nvCxnSpPr>
        <p:spPr>
          <a:xfrm flipH="1">
            <a:off x="1338904" y="2035647"/>
            <a:ext cx="448764" cy="654730"/>
          </a:xfrm>
          <a:prstGeom prst="line">
            <a:avLst/>
          </a:prstGeom>
          <a:ln>
            <a:solidFill>
              <a:srgbClr val="B8280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F2DB42D7-C838-E11F-ABC4-CB3E9F757964}"/>
              </a:ext>
            </a:extLst>
          </p:cNvPr>
          <p:cNvSpPr txBox="1"/>
          <p:nvPr/>
        </p:nvSpPr>
        <p:spPr>
          <a:xfrm>
            <a:off x="1785388" y="2804824"/>
            <a:ext cx="6937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处理数据</a:t>
            </a:r>
            <a:endParaRPr lang="en-US" altLang="zh-CN" sz="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  <a:p>
            <a:pPr algn="ctr"/>
            <a:r>
              <a:rPr lang="zh-CN" altLang="en-US" sz="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添加索引</a:t>
            </a:r>
            <a:endParaRPr lang="en-US" altLang="zh-CN" sz="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  <a:p>
            <a:pPr algn="ctr"/>
            <a:r>
              <a:rPr lang="zh-CN" altLang="en-US" sz="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存储数据</a:t>
            </a:r>
            <a:endParaRPr lang="en-US" altLang="zh-CN" sz="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29D61366-BA67-5C7C-261C-BD52F5D5390D}"/>
              </a:ext>
            </a:extLst>
          </p:cNvPr>
          <p:cNvSpPr txBox="1"/>
          <p:nvPr/>
        </p:nvSpPr>
        <p:spPr>
          <a:xfrm>
            <a:off x="486116" y="3856553"/>
            <a:ext cx="12916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面向搜索工具的</a:t>
            </a:r>
            <a:r>
              <a:rPr lang="en-US" altLang="zh-CN" sz="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WEB</a:t>
            </a:r>
            <a:r>
              <a:rPr lang="zh-CN" altLang="en-US" sz="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应用</a:t>
            </a:r>
            <a:endParaRPr lang="en-US" altLang="zh-CN" sz="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  <a:p>
            <a:pPr algn="ctr"/>
            <a:r>
              <a:rPr lang="zh-CN" altLang="en-US" sz="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供管理员管理内容</a:t>
            </a:r>
            <a:endParaRPr lang="en-US" altLang="zh-CN" sz="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7D8E893D-CA10-D34F-BFB4-769577F40D95}"/>
              </a:ext>
            </a:extLst>
          </p:cNvPr>
          <p:cNvSpPr txBox="1"/>
          <p:nvPr/>
        </p:nvSpPr>
        <p:spPr>
          <a:xfrm>
            <a:off x="2517468" y="3844382"/>
            <a:ext cx="13339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允许以</a:t>
            </a:r>
            <a:r>
              <a:rPr lang="en-US" altLang="zh-CN" sz="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RESTful API</a:t>
            </a:r>
            <a:r>
              <a:rPr lang="zh-CN" altLang="en-US" sz="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形式</a:t>
            </a:r>
            <a:endParaRPr lang="en-US" altLang="zh-CN" sz="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  <a:p>
            <a:pPr algn="ctr"/>
            <a:r>
              <a:rPr lang="zh-CN" altLang="en-US" sz="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接受高级聚合查询指令</a:t>
            </a:r>
            <a:endParaRPr lang="en-US" altLang="zh-CN" sz="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  <a:p>
            <a:pPr algn="ctr"/>
            <a:r>
              <a:rPr lang="zh-CN" altLang="en-US" sz="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返回当前数据的搜索结果</a:t>
            </a:r>
            <a:endParaRPr lang="en-US" altLang="zh-CN" sz="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7E8226B-792D-DDFF-1548-8AF183AF1629}"/>
              </a:ext>
            </a:extLst>
          </p:cNvPr>
          <p:cNvSpPr txBox="1"/>
          <p:nvPr/>
        </p:nvSpPr>
        <p:spPr>
          <a:xfrm>
            <a:off x="2749831" y="1958140"/>
            <a:ext cx="8600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RESTful API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A24B86AB-7F39-21FA-BFFF-9F2254AE2315}"/>
              </a:ext>
            </a:extLst>
          </p:cNvPr>
          <p:cNvSpPr txBox="1"/>
          <p:nvPr/>
        </p:nvSpPr>
        <p:spPr>
          <a:xfrm rot="18296164">
            <a:off x="873635" y="2073528"/>
            <a:ext cx="8600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RESTful API</a:t>
            </a: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135ACB87-9866-A8D1-BE16-457A424F54A2}"/>
              </a:ext>
            </a:extLst>
          </p:cNvPr>
          <p:cNvGrpSpPr/>
          <p:nvPr/>
        </p:nvGrpSpPr>
        <p:grpSpPr>
          <a:xfrm>
            <a:off x="7591453" y="1158611"/>
            <a:ext cx="3679855" cy="488856"/>
            <a:chOff x="850981" y="2944779"/>
            <a:chExt cx="3679855" cy="488856"/>
          </a:xfrm>
        </p:grpSpPr>
        <p:sp>
          <p:nvSpPr>
            <p:cNvPr id="65" name="Rectangle: Rounded Corners 64">
              <a:extLst>
                <a:ext uri="{FF2B5EF4-FFF2-40B4-BE49-F238E27FC236}">
                  <a16:creationId xmlns:a16="http://schemas.microsoft.com/office/drawing/2014/main" id="{C4D205E4-80B8-FBBF-8676-880920914662}"/>
                </a:ext>
              </a:extLst>
            </p:cNvPr>
            <p:cNvSpPr/>
            <p:nvPr/>
          </p:nvSpPr>
          <p:spPr>
            <a:xfrm>
              <a:off x="850981" y="2944779"/>
              <a:ext cx="3679855" cy="488856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DA6D1B"/>
                </a:gs>
                <a:gs pos="100000">
                  <a:srgbClr val="DA5C15"/>
                </a:gs>
              </a:gsLst>
              <a:lin ang="10800000" scaled="1"/>
            </a:gradFill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ea typeface="微软雅黑" panose="020B0503020204020204" pitchFamily="34" charset="-122"/>
                </a:rPr>
                <a:t>   搜索工具：</a:t>
              </a:r>
              <a:r>
                <a:rPr lang="en-US" altLang="zh-CN" b="1" dirty="0" err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ea typeface="微软雅黑" panose="020B0503020204020204" pitchFamily="34" charset="-122"/>
                </a:rPr>
                <a:t>ElasticSearch</a:t>
              </a:r>
              <a:endPara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微软雅黑" panose="020B0503020204020204" pitchFamily="34" charset="-122"/>
              </a:endParaRPr>
            </a:p>
          </p:txBody>
        </p:sp>
        <p:pic>
          <p:nvPicPr>
            <p:cNvPr id="66" name="Graphic 65">
              <a:extLst>
                <a:ext uri="{FF2B5EF4-FFF2-40B4-BE49-F238E27FC236}">
                  <a16:creationId xmlns:a16="http://schemas.microsoft.com/office/drawing/2014/main" id="{BC622701-A7F0-3BE4-7BC2-5CBB89FCCB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/>
          </p:blipFill>
          <p:spPr>
            <a:xfrm>
              <a:off x="1034906" y="3045781"/>
              <a:ext cx="293832" cy="293832"/>
            </a:xfrm>
            <a:prstGeom prst="rect">
              <a:avLst/>
            </a:prstGeom>
          </p:spPr>
        </p:pic>
      </p:grpSp>
      <p:sp>
        <p:nvSpPr>
          <p:cNvPr id="67" name="TextBox 66">
            <a:extLst>
              <a:ext uri="{FF2B5EF4-FFF2-40B4-BE49-F238E27FC236}">
                <a16:creationId xmlns:a16="http://schemas.microsoft.com/office/drawing/2014/main" id="{E9C8393F-DD2F-1857-7A00-1F549DB5ACAA}"/>
              </a:ext>
            </a:extLst>
          </p:cNvPr>
          <p:cNvSpPr txBox="1"/>
          <p:nvPr/>
        </p:nvSpPr>
        <p:spPr>
          <a:xfrm>
            <a:off x="5306372" y="2203173"/>
            <a:ext cx="3309537" cy="19935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1400" kern="1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➢ </a:t>
            </a:r>
            <a:r>
              <a:rPr lang="zh-CN" altLang="en-US" sz="1400" kern="1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以服务器形式运行在</a:t>
            </a:r>
            <a:r>
              <a:rPr lang="en-US" altLang="zh-CN" sz="1400" kern="1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9200</a:t>
            </a:r>
            <a:r>
              <a:rPr lang="zh-CN" altLang="en-US" sz="1400" kern="1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端口，</a:t>
            </a:r>
            <a:r>
              <a:rPr lang="zh-CN" altLang="en-US" sz="1400" b="1" kern="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为项目搜索核心功能提供支撑</a:t>
            </a:r>
            <a:endParaRPr lang="en-US" altLang="zh-CN" sz="1400" b="1" kern="1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400" kern="1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➢ </a:t>
            </a:r>
            <a:r>
              <a:rPr lang="zh-CN" altLang="en-US" sz="1400" kern="1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集成</a:t>
            </a:r>
            <a:r>
              <a:rPr lang="en-US" altLang="zh-CN" sz="1400" kern="100" dirty="0" err="1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ik_max_word</a:t>
            </a:r>
            <a:r>
              <a:rPr lang="zh-CN" altLang="en-US" sz="1400" kern="1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lang="en-US" altLang="zh-CN" sz="1400" kern="100" dirty="0" err="1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ik_smart</a:t>
            </a:r>
            <a:r>
              <a:rPr lang="zh-CN" altLang="en-US" sz="1400" kern="1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等</a:t>
            </a:r>
            <a:r>
              <a:rPr lang="en-US" altLang="zh-CN" sz="1400" kern="1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analyzer</a:t>
            </a:r>
            <a:r>
              <a:rPr lang="zh-CN" altLang="en-US" sz="1400" kern="1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（分析器），可</a:t>
            </a:r>
            <a:r>
              <a:rPr lang="zh-CN" altLang="en-US" sz="1400" b="1" kern="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对文本进行分词等分析处理</a:t>
            </a:r>
            <a:endParaRPr lang="en-US" altLang="zh-CN" sz="1400" b="1" kern="1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400" kern="1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➢ </a:t>
            </a:r>
            <a:r>
              <a:rPr lang="zh-CN" altLang="en-US" sz="1400" kern="1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命中搜索结果</a:t>
            </a:r>
            <a:r>
              <a:rPr lang="zh-CN" altLang="en-US" sz="1400" b="1" kern="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局部高亮</a:t>
            </a:r>
            <a:r>
              <a:rPr lang="zh-CN" altLang="en-US" sz="1400" kern="1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（</a:t>
            </a:r>
            <a:r>
              <a:rPr lang="en-US" altLang="zh-CN" sz="1400" kern="1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Highlight</a:t>
            </a:r>
            <a:r>
              <a:rPr lang="zh-CN" altLang="en-US" sz="1400" kern="1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）</a:t>
            </a:r>
            <a:endParaRPr lang="en-US" altLang="zh-CN" sz="1400" b="1" kern="1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70" name="Graphic 69">
            <a:extLst>
              <a:ext uri="{FF2B5EF4-FFF2-40B4-BE49-F238E27FC236}">
                <a16:creationId xmlns:a16="http://schemas.microsoft.com/office/drawing/2014/main" id="{6FE5D666-6BE3-CEE2-ECCC-F21DF342F7D4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5681166" y="628016"/>
            <a:ext cx="394748" cy="39474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0000" endA="300" endPos="55500" dist="50800" dir="5400000" sy="-100000" algn="bl" rotWithShape="0"/>
          </a:effectLst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2BA699D2-CCDA-70C5-4463-A99D7BEEEE78}"/>
              </a:ext>
            </a:extLst>
          </p:cNvPr>
          <p:cNvSpPr txBox="1"/>
          <p:nvPr/>
        </p:nvSpPr>
        <p:spPr>
          <a:xfrm>
            <a:off x="3573320" y="2782447"/>
            <a:ext cx="13885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与搜索服务器交互</a:t>
            </a:r>
            <a:endParaRPr lang="en-US" altLang="zh-CN" sz="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  <a:p>
            <a:pPr algn="ctr"/>
            <a:r>
              <a:rPr lang="zh-CN" altLang="en-US" sz="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并向</a:t>
            </a:r>
            <a:r>
              <a:rPr lang="en-US" altLang="zh-CN" sz="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WEB</a:t>
            </a:r>
            <a:r>
              <a:rPr lang="zh-CN" altLang="en-US" sz="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应用提供接口</a:t>
            </a:r>
            <a:endParaRPr lang="en-US" altLang="zh-CN" sz="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  <a:p>
            <a:pPr algn="ctr"/>
            <a:r>
              <a:rPr lang="zh-CN" altLang="en-US" sz="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实现用户搜索业务</a:t>
            </a:r>
            <a:endParaRPr lang="en-US" altLang="zh-CN" sz="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74" name="Rectangle: Rounded Corners 73">
            <a:extLst>
              <a:ext uri="{FF2B5EF4-FFF2-40B4-BE49-F238E27FC236}">
                <a16:creationId xmlns:a16="http://schemas.microsoft.com/office/drawing/2014/main" id="{8D2B8972-544C-7DD0-ED39-FE1FC3576299}"/>
              </a:ext>
            </a:extLst>
          </p:cNvPr>
          <p:cNvSpPr/>
          <p:nvPr/>
        </p:nvSpPr>
        <p:spPr>
          <a:xfrm>
            <a:off x="3855642" y="1405482"/>
            <a:ext cx="823912" cy="792480"/>
          </a:xfrm>
          <a:prstGeom prst="roundRect">
            <a:avLst>
              <a:gd name="adj" fmla="val 50000"/>
            </a:avLst>
          </a:prstGeom>
          <a:noFill/>
          <a:ln w="19050">
            <a:solidFill>
              <a:srgbClr val="B8280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onsolas" panose="020B0609020204030204" pitchFamily="49" charset="0"/>
            </a:endParaRPr>
          </a:p>
        </p:txBody>
      </p: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id="{4A29734F-B8FF-A795-A377-2E9B02C2E6F2}"/>
              </a:ext>
            </a:extLst>
          </p:cNvPr>
          <p:cNvSpPr/>
          <p:nvPr/>
        </p:nvSpPr>
        <p:spPr>
          <a:xfrm>
            <a:off x="3795800" y="2485202"/>
            <a:ext cx="943596" cy="244428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A6D1B"/>
              </a:gs>
              <a:gs pos="100000">
                <a:srgbClr val="DA5C15"/>
              </a:gs>
            </a:gsLst>
            <a:lin ang="10800000" scaled="1"/>
          </a:gradFill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等线" panose="02010600030101010101" pitchFamily="2" charset="-122"/>
              </a:rPr>
              <a:t>应用服务器</a:t>
            </a:r>
          </a:p>
        </p:txBody>
      </p:sp>
      <p:pic>
        <p:nvPicPr>
          <p:cNvPr id="80" name="Graphic 79">
            <a:extLst>
              <a:ext uri="{FF2B5EF4-FFF2-40B4-BE49-F238E27FC236}">
                <a16:creationId xmlns:a16="http://schemas.microsoft.com/office/drawing/2014/main" id="{10FD2566-3F3A-92C9-ADC8-02B20E83AC4E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3979994" y="1524439"/>
            <a:ext cx="575207" cy="575207"/>
          </a:xfrm>
          <a:prstGeom prst="rect">
            <a:avLst/>
          </a:prstGeom>
        </p:spPr>
      </p:pic>
      <p:sp>
        <p:nvSpPr>
          <p:cNvPr id="68" name="Rectangle 7">
            <a:extLst>
              <a:ext uri="{FF2B5EF4-FFF2-40B4-BE49-F238E27FC236}">
                <a16:creationId xmlns:a16="http://schemas.microsoft.com/office/drawing/2014/main" id="{064C3228-EFCA-6980-7A83-8A05615B8B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6362" y="1869660"/>
            <a:ext cx="4602542" cy="276999"/>
          </a:xfrm>
          <a:prstGeom prst="rect">
            <a:avLst/>
          </a:prstGeom>
          <a:solidFill>
            <a:srgbClr val="2B2B2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cd &lt;BASE_DIR&gt;/elastic_search/bin</a:t>
            </a: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elasticsearch.bat</a:t>
            </a:r>
            <a:endParaRPr kumimoji="0" lang="zh-CN" altLang="zh-CN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054CD4AE-28C6-099D-26BC-7A40C35BBE4B}"/>
              </a:ext>
            </a:extLst>
          </p:cNvPr>
          <p:cNvSpPr txBox="1"/>
          <p:nvPr/>
        </p:nvSpPr>
        <p:spPr>
          <a:xfrm>
            <a:off x="10200663" y="1842696"/>
            <a:ext cx="10222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通过</a:t>
            </a:r>
            <a:r>
              <a:rPr lang="en-US" altLang="zh-CN" sz="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cmd</a:t>
            </a:r>
            <a:r>
              <a:rPr lang="zh-CN" altLang="en-US" sz="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命令启动</a:t>
            </a:r>
            <a:endParaRPr lang="en-US" altLang="zh-CN" sz="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  <a:p>
            <a:pPr algn="ctr"/>
            <a:r>
              <a:rPr lang="en-US" altLang="zh-CN" sz="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ElasticSearch</a:t>
            </a:r>
            <a:endParaRPr lang="en-US" altLang="zh-CN" sz="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pic>
        <p:nvPicPr>
          <p:cNvPr id="78" name="Picture 77">
            <a:extLst>
              <a:ext uri="{FF2B5EF4-FFF2-40B4-BE49-F238E27FC236}">
                <a16:creationId xmlns:a16="http://schemas.microsoft.com/office/drawing/2014/main" id="{5F13DB2A-212D-0A80-3264-2056C8AB1BC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751922" y="2325385"/>
            <a:ext cx="2670196" cy="1552942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6" name="TextBox 95">
            <a:extLst>
              <a:ext uri="{FF2B5EF4-FFF2-40B4-BE49-F238E27FC236}">
                <a16:creationId xmlns:a16="http://schemas.microsoft.com/office/drawing/2014/main" id="{71776455-1D27-A976-4FAC-EC2FA2D75C04}"/>
              </a:ext>
            </a:extLst>
          </p:cNvPr>
          <p:cNvSpPr txBox="1"/>
          <p:nvPr/>
        </p:nvSpPr>
        <p:spPr>
          <a:xfrm>
            <a:off x="8676668" y="3949331"/>
            <a:ext cx="282070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ElasticSearch</a:t>
            </a:r>
            <a:r>
              <a:rPr lang="en-US" altLang="zh-CN" sz="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-Head</a:t>
            </a:r>
            <a:r>
              <a:rPr lang="zh-CN" altLang="en-US" sz="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：</a:t>
            </a:r>
            <a:r>
              <a:rPr lang="en-US" altLang="zh-CN" sz="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ES</a:t>
            </a:r>
            <a:r>
              <a:rPr lang="zh-CN" altLang="en-US" sz="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管理控制台 （</a:t>
            </a:r>
            <a:r>
              <a:rPr lang="en-US" altLang="zh-CN" sz="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Port 9300</a:t>
            </a:r>
            <a:r>
              <a:rPr lang="zh-CN" altLang="en-US" sz="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）</a:t>
            </a:r>
            <a:endParaRPr lang="en-US" altLang="zh-CN" sz="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112" name="Rectangle: Rounded Corners 111">
            <a:extLst>
              <a:ext uri="{FF2B5EF4-FFF2-40B4-BE49-F238E27FC236}">
                <a16:creationId xmlns:a16="http://schemas.microsoft.com/office/drawing/2014/main" id="{86EA4C53-7E31-70CB-199A-855A34EA936F}"/>
              </a:ext>
            </a:extLst>
          </p:cNvPr>
          <p:cNvSpPr/>
          <p:nvPr/>
        </p:nvSpPr>
        <p:spPr>
          <a:xfrm>
            <a:off x="584548" y="4599874"/>
            <a:ext cx="5175358" cy="1809090"/>
          </a:xfrm>
          <a:prstGeom prst="roundRect">
            <a:avLst>
              <a:gd name="adj" fmla="val 4326"/>
            </a:avLst>
          </a:prstGeom>
          <a:noFill/>
          <a:ln w="19050">
            <a:solidFill>
              <a:srgbClr val="B82807"/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EB91FA27-F867-A9D0-B7BB-0F820A65718A}"/>
              </a:ext>
            </a:extLst>
          </p:cNvPr>
          <p:cNvGrpSpPr/>
          <p:nvPr/>
        </p:nvGrpSpPr>
        <p:grpSpPr>
          <a:xfrm>
            <a:off x="872858" y="4379415"/>
            <a:ext cx="2821579" cy="488856"/>
            <a:chOff x="850980" y="2944779"/>
            <a:chExt cx="2821579" cy="488856"/>
          </a:xfrm>
        </p:grpSpPr>
        <p:sp>
          <p:nvSpPr>
            <p:cNvPr id="86" name="Rectangle: Rounded Corners 85">
              <a:extLst>
                <a:ext uri="{FF2B5EF4-FFF2-40B4-BE49-F238E27FC236}">
                  <a16:creationId xmlns:a16="http://schemas.microsoft.com/office/drawing/2014/main" id="{7807A8B7-445B-8E24-1B9B-C80A9593087C}"/>
                </a:ext>
              </a:extLst>
            </p:cNvPr>
            <p:cNvSpPr/>
            <p:nvPr/>
          </p:nvSpPr>
          <p:spPr>
            <a:xfrm>
              <a:off x="850980" y="2944779"/>
              <a:ext cx="2821579" cy="488856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DA6D1B"/>
                </a:gs>
                <a:gs pos="100000">
                  <a:srgbClr val="DA5C15"/>
                </a:gs>
              </a:gsLst>
              <a:lin ang="10800000" scaled="1"/>
            </a:gradFill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ea typeface="微软雅黑" panose="020B0503020204020204" pitchFamily="34" charset="-122"/>
                </a:rPr>
                <a:t>   分析工具：</a:t>
              </a:r>
              <a:r>
                <a:rPr lang="en-US" altLang="zh-CN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ea typeface="微软雅黑" panose="020B0503020204020204" pitchFamily="34" charset="-122"/>
                </a:rPr>
                <a:t>Kibana</a:t>
              </a:r>
              <a:endPara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微软雅黑" panose="020B0503020204020204" pitchFamily="34" charset="-122"/>
              </a:endParaRPr>
            </a:p>
          </p:txBody>
        </p:sp>
        <p:pic>
          <p:nvPicPr>
            <p:cNvPr id="87" name="Graphic 86">
              <a:extLst>
                <a:ext uri="{FF2B5EF4-FFF2-40B4-BE49-F238E27FC236}">
                  <a16:creationId xmlns:a16="http://schemas.microsoft.com/office/drawing/2014/main" id="{336F9B1F-4A32-E2BF-602C-BAD3B2F4F9DF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rcRect/>
            <a:stretch/>
          </p:blipFill>
          <p:spPr>
            <a:xfrm>
              <a:off x="1034906" y="3045781"/>
              <a:ext cx="293832" cy="293832"/>
            </a:xfrm>
            <a:prstGeom prst="rect">
              <a:avLst/>
            </a:prstGeom>
          </p:spPr>
        </p:pic>
      </p:grpSp>
      <p:sp>
        <p:nvSpPr>
          <p:cNvPr id="114" name="Rectangle: Rounded Corners 113">
            <a:extLst>
              <a:ext uri="{FF2B5EF4-FFF2-40B4-BE49-F238E27FC236}">
                <a16:creationId xmlns:a16="http://schemas.microsoft.com/office/drawing/2014/main" id="{D0D803A5-C5E6-1D34-942F-1B910108C230}"/>
              </a:ext>
            </a:extLst>
          </p:cNvPr>
          <p:cNvSpPr/>
          <p:nvPr/>
        </p:nvSpPr>
        <p:spPr>
          <a:xfrm>
            <a:off x="6803335" y="4599874"/>
            <a:ext cx="4871593" cy="1809090"/>
          </a:xfrm>
          <a:prstGeom prst="roundRect">
            <a:avLst>
              <a:gd name="adj" fmla="val 4326"/>
            </a:avLst>
          </a:prstGeom>
          <a:noFill/>
          <a:ln w="19050">
            <a:solidFill>
              <a:srgbClr val="B82807"/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F9616F87-73C3-0EEE-1436-FC7CCB5583DD}"/>
              </a:ext>
            </a:extLst>
          </p:cNvPr>
          <p:cNvGrpSpPr/>
          <p:nvPr/>
        </p:nvGrpSpPr>
        <p:grpSpPr>
          <a:xfrm>
            <a:off x="8300645" y="4382905"/>
            <a:ext cx="3018497" cy="488856"/>
            <a:chOff x="850980" y="2944779"/>
            <a:chExt cx="3018497" cy="488856"/>
          </a:xfrm>
        </p:grpSpPr>
        <p:sp>
          <p:nvSpPr>
            <p:cNvPr id="89" name="Rectangle: Rounded Corners 88">
              <a:extLst>
                <a:ext uri="{FF2B5EF4-FFF2-40B4-BE49-F238E27FC236}">
                  <a16:creationId xmlns:a16="http://schemas.microsoft.com/office/drawing/2014/main" id="{BC4FF99B-B7B2-8A7E-1A7A-833A3A4D9E2D}"/>
                </a:ext>
              </a:extLst>
            </p:cNvPr>
            <p:cNvSpPr/>
            <p:nvPr/>
          </p:nvSpPr>
          <p:spPr>
            <a:xfrm>
              <a:off x="850980" y="2944779"/>
              <a:ext cx="3018497" cy="488856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DA6D1B"/>
                </a:gs>
                <a:gs pos="100000">
                  <a:srgbClr val="DA5C15"/>
                </a:gs>
              </a:gsLst>
              <a:lin ang="10800000" scaled="1"/>
            </a:gradFill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ea typeface="微软雅黑" panose="020B0503020204020204" pitchFamily="34" charset="-122"/>
                </a:rPr>
                <a:t>   应用服务器：</a:t>
              </a:r>
              <a:r>
                <a:rPr lang="en-US" altLang="zh-CN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ea typeface="微软雅黑" panose="020B0503020204020204" pitchFamily="34" charset="-122"/>
                </a:rPr>
                <a:t>Django</a:t>
              </a:r>
              <a:endPara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微软雅黑" panose="020B0503020204020204" pitchFamily="34" charset="-122"/>
              </a:endParaRPr>
            </a:p>
          </p:txBody>
        </p:sp>
        <p:pic>
          <p:nvPicPr>
            <p:cNvPr id="90" name="Graphic 89">
              <a:extLst>
                <a:ext uri="{FF2B5EF4-FFF2-40B4-BE49-F238E27FC236}">
                  <a16:creationId xmlns:a16="http://schemas.microsoft.com/office/drawing/2014/main" id="{8EE041D4-A8CA-18B6-6850-5D78D172742E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rcRect/>
            <a:stretch/>
          </p:blipFill>
          <p:spPr>
            <a:xfrm>
              <a:off x="1034906" y="3045781"/>
              <a:ext cx="293832" cy="293832"/>
            </a:xfrm>
            <a:prstGeom prst="rect">
              <a:avLst/>
            </a:prstGeom>
          </p:spPr>
        </p:pic>
      </p:grpSp>
      <p:sp>
        <p:nvSpPr>
          <p:cNvPr id="116" name="TextBox 115">
            <a:extLst>
              <a:ext uri="{FF2B5EF4-FFF2-40B4-BE49-F238E27FC236}">
                <a16:creationId xmlns:a16="http://schemas.microsoft.com/office/drawing/2014/main" id="{2F502DCF-E463-29FA-D855-B6A5C3C739B8}"/>
              </a:ext>
            </a:extLst>
          </p:cNvPr>
          <p:cNvSpPr txBox="1"/>
          <p:nvPr/>
        </p:nvSpPr>
        <p:spPr>
          <a:xfrm>
            <a:off x="708093" y="5315553"/>
            <a:ext cx="4765607" cy="10240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1400" kern="1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    </a:t>
            </a:r>
            <a:r>
              <a:rPr lang="zh-CN" altLang="en-US" sz="1400" kern="1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以服务器形式运行在</a:t>
            </a:r>
            <a:r>
              <a:rPr lang="en-US" altLang="zh-CN" sz="1400" kern="1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5601</a:t>
            </a:r>
            <a:r>
              <a:rPr lang="zh-CN" altLang="en-US" sz="1400" kern="1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端口，提供</a:t>
            </a:r>
            <a:r>
              <a:rPr lang="en-US" altLang="zh-CN" sz="1400" kern="1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RESTful API</a:t>
            </a:r>
            <a:r>
              <a:rPr lang="zh-CN" altLang="en-US" sz="1400" kern="1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（以请求类型（</a:t>
            </a:r>
            <a:r>
              <a:rPr lang="en-US" altLang="zh-CN" sz="1400" kern="1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GET</a:t>
            </a:r>
            <a:r>
              <a:rPr lang="zh-CN" altLang="en-US" sz="1400" kern="1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lang="en-US" altLang="zh-CN" sz="1400" kern="1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POST</a:t>
            </a:r>
            <a:r>
              <a:rPr lang="zh-CN" altLang="en-US" sz="1400" kern="1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lang="en-US" altLang="zh-CN" sz="1400" kern="1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PUT</a:t>
            </a:r>
            <a:r>
              <a:rPr lang="zh-CN" altLang="en-US" sz="1400" kern="1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lang="en-US" altLang="zh-CN" sz="1400" kern="1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DELETE</a:t>
            </a:r>
            <a:r>
              <a:rPr lang="zh-CN" altLang="en-US" sz="1400" kern="1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）区分不同功能），</a:t>
            </a:r>
            <a:r>
              <a:rPr lang="zh-CN" altLang="en-US" sz="1400" b="1" kern="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接受高级聚合查询指令，返回查询结果。</a:t>
            </a:r>
          </a:p>
        </p:txBody>
      </p:sp>
      <p:sp>
        <p:nvSpPr>
          <p:cNvPr id="117" name="Rectangle 7">
            <a:extLst>
              <a:ext uri="{FF2B5EF4-FFF2-40B4-BE49-F238E27FC236}">
                <a16:creationId xmlns:a16="http://schemas.microsoft.com/office/drawing/2014/main" id="{88A5F2A4-799C-8CFF-C8EC-95994B9CCB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4601" y="5006460"/>
            <a:ext cx="3243196" cy="276999"/>
          </a:xfrm>
          <a:prstGeom prst="rect">
            <a:avLst/>
          </a:prstGeom>
          <a:solidFill>
            <a:srgbClr val="2B2B2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cd &lt;BASE_DIR&gt;/</a:t>
            </a:r>
            <a:r>
              <a:rPr lang="en-US" altLang="zh-CN" sz="1200" dirty="0" err="1">
                <a:solidFill>
                  <a:srgbClr val="6A8759"/>
                </a:solidFill>
                <a:latin typeface="Consolas" panose="020B0609020204030204" pitchFamily="49" charset="0"/>
              </a:rPr>
              <a:t>kibana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/bin</a:t>
            </a: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kumimoji="0" lang="en-US" altLang="zh-CN" sz="12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kibana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.bat</a:t>
            </a:r>
            <a:endParaRPr kumimoji="0" lang="zh-CN" altLang="zh-CN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61A8FD5B-74C5-0F55-3177-101970C347BB}"/>
              </a:ext>
            </a:extLst>
          </p:cNvPr>
          <p:cNvSpPr txBox="1"/>
          <p:nvPr/>
        </p:nvSpPr>
        <p:spPr>
          <a:xfrm>
            <a:off x="4142094" y="5037587"/>
            <a:ext cx="149035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通过</a:t>
            </a:r>
            <a:r>
              <a:rPr lang="en-US" altLang="zh-CN" sz="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cmd</a:t>
            </a:r>
            <a:r>
              <a:rPr lang="zh-CN" altLang="en-US" sz="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命令启动</a:t>
            </a:r>
            <a:r>
              <a:rPr lang="en-US" altLang="zh-CN" sz="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Kibana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3B977391-AEC4-C538-A8E2-CEA22CF7FC85}"/>
              </a:ext>
            </a:extLst>
          </p:cNvPr>
          <p:cNvSpPr txBox="1"/>
          <p:nvPr/>
        </p:nvSpPr>
        <p:spPr>
          <a:xfrm>
            <a:off x="5834203" y="4471027"/>
            <a:ext cx="9614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HTTP Request</a:t>
            </a:r>
          </a:p>
          <a:p>
            <a:pPr algn="just"/>
            <a:r>
              <a:rPr lang="en-US" altLang="zh-CN" sz="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GET </a:t>
            </a:r>
            <a:r>
              <a:rPr lang="en-US" altLang="zh-CN" sz="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zhihu</a:t>
            </a:r>
            <a:r>
              <a:rPr lang="en-US" altLang="zh-CN" sz="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/question/AYEOekvv7_IYi9VUCGwu?_source=title</a:t>
            </a:r>
          </a:p>
        </p:txBody>
      </p: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C065939B-3D7E-6B65-8023-FE0489909308}"/>
              </a:ext>
            </a:extLst>
          </p:cNvPr>
          <p:cNvCxnSpPr>
            <a:cxnSpLocks/>
          </p:cNvCxnSpPr>
          <p:nvPr/>
        </p:nvCxnSpPr>
        <p:spPr>
          <a:xfrm flipH="1">
            <a:off x="5759906" y="5401278"/>
            <a:ext cx="1043430" cy="0"/>
          </a:xfrm>
          <a:prstGeom prst="straightConnector1">
            <a:avLst/>
          </a:prstGeom>
          <a:ln>
            <a:solidFill>
              <a:srgbClr val="B82807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83781C0E-AA05-9797-F1B6-72BE8903F7AD}"/>
              </a:ext>
            </a:extLst>
          </p:cNvPr>
          <p:cNvCxnSpPr>
            <a:cxnSpLocks/>
          </p:cNvCxnSpPr>
          <p:nvPr/>
        </p:nvCxnSpPr>
        <p:spPr>
          <a:xfrm>
            <a:off x="5759906" y="6264651"/>
            <a:ext cx="1043430" cy="0"/>
          </a:xfrm>
          <a:prstGeom prst="straightConnector1">
            <a:avLst/>
          </a:prstGeom>
          <a:ln>
            <a:solidFill>
              <a:srgbClr val="B82807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9" name="TextBox 128">
            <a:extLst>
              <a:ext uri="{FF2B5EF4-FFF2-40B4-BE49-F238E27FC236}">
                <a16:creationId xmlns:a16="http://schemas.microsoft.com/office/drawing/2014/main" id="{418FD19C-177E-5C88-CAFA-67B2117F714F}"/>
              </a:ext>
            </a:extLst>
          </p:cNvPr>
          <p:cNvSpPr txBox="1"/>
          <p:nvPr/>
        </p:nvSpPr>
        <p:spPr>
          <a:xfrm>
            <a:off x="5821021" y="5486504"/>
            <a:ext cx="9746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5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{"_index":"zhihu","_type":"question","_id":"AYEOekvv7_IYi9VUCGwu","_version":1,"found":true,"_source":{"title":"</a:t>
            </a:r>
            <a:r>
              <a:rPr lang="zh-CN" altLang="en-US" sz="5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对于医学生来讲是</a:t>
            </a:r>
            <a:r>
              <a:rPr lang="en-US" altLang="zh-CN" sz="5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985211</a:t>
            </a:r>
            <a:r>
              <a:rPr lang="zh-CN" altLang="en-US" sz="5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的名头重要，还是该校医学本身在全国的排名重要？</a:t>
            </a:r>
            <a:r>
              <a:rPr lang="en-US" altLang="zh-CN" sz="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"}}</a:t>
            </a:r>
            <a:endParaRPr lang="en-US" altLang="zh-CN" sz="5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130" name="Rectangle: Rounded Corners 129">
            <a:extLst>
              <a:ext uri="{FF2B5EF4-FFF2-40B4-BE49-F238E27FC236}">
                <a16:creationId xmlns:a16="http://schemas.microsoft.com/office/drawing/2014/main" id="{F32D3BAC-457C-EC9F-51DC-28B8A679800E}"/>
              </a:ext>
            </a:extLst>
          </p:cNvPr>
          <p:cNvSpPr/>
          <p:nvPr/>
        </p:nvSpPr>
        <p:spPr>
          <a:xfrm>
            <a:off x="6018221" y="5328362"/>
            <a:ext cx="593435" cy="1488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A6D1B"/>
              </a:gs>
              <a:gs pos="100000">
                <a:srgbClr val="DA5C15"/>
              </a:gs>
            </a:gsLst>
            <a:lin ang="10800000" scaled="1"/>
          </a:gradFill>
          <a:ln w="127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7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等线" panose="02010600030101010101" pitchFamily="2" charset="-122"/>
              </a:rPr>
              <a:t>Request</a:t>
            </a:r>
            <a:endParaRPr lang="zh-CN" altLang="en-US" sz="7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ea typeface="等线" panose="02010600030101010101" pitchFamily="2" charset="-122"/>
            </a:endParaRPr>
          </a:p>
        </p:txBody>
      </p:sp>
      <p:sp>
        <p:nvSpPr>
          <p:cNvPr id="131" name="Rectangle: Rounded Corners 130">
            <a:extLst>
              <a:ext uri="{FF2B5EF4-FFF2-40B4-BE49-F238E27FC236}">
                <a16:creationId xmlns:a16="http://schemas.microsoft.com/office/drawing/2014/main" id="{F2B67C91-0FCC-5128-3091-DF90FEC2B06A}"/>
              </a:ext>
            </a:extLst>
          </p:cNvPr>
          <p:cNvSpPr/>
          <p:nvPr/>
        </p:nvSpPr>
        <p:spPr>
          <a:xfrm>
            <a:off x="5997380" y="6190250"/>
            <a:ext cx="646624" cy="1488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A6D1B"/>
              </a:gs>
              <a:gs pos="100000">
                <a:srgbClr val="DA5C15"/>
              </a:gs>
            </a:gsLst>
            <a:lin ang="10800000" scaled="1"/>
          </a:gradFill>
          <a:ln w="127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7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等线" panose="02010600030101010101" pitchFamily="2" charset="-122"/>
              </a:rPr>
              <a:t>Response</a:t>
            </a:r>
            <a:endParaRPr lang="zh-CN" altLang="en-US" sz="7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ea typeface="等线" panose="02010600030101010101" pitchFamily="2" charset="-122"/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EB94C63B-0BE5-0E20-3572-762E1586ACA4}"/>
              </a:ext>
            </a:extLst>
          </p:cNvPr>
          <p:cNvSpPr txBox="1"/>
          <p:nvPr/>
        </p:nvSpPr>
        <p:spPr>
          <a:xfrm>
            <a:off x="6859022" y="4981048"/>
            <a:ext cx="4770850" cy="13472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1400" kern="1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➢ </a:t>
            </a:r>
            <a:r>
              <a:rPr lang="zh-CN" altLang="en-US" sz="1400" kern="1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以服务器形式运行在</a:t>
            </a:r>
            <a:r>
              <a:rPr lang="en-US" altLang="zh-CN" sz="1400" kern="1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8000</a:t>
            </a:r>
            <a:r>
              <a:rPr lang="zh-CN" altLang="en-US" sz="1400" kern="1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端口，处理</a:t>
            </a:r>
            <a:r>
              <a:rPr lang="zh-CN" altLang="en-US" sz="1400" b="1" kern="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前端搜索业务逻辑</a:t>
            </a:r>
            <a:endParaRPr lang="en-US" altLang="zh-CN" sz="1400" b="1" kern="1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400" kern="1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➢ </a:t>
            </a:r>
            <a:r>
              <a:rPr lang="zh-CN" altLang="en-US" sz="1400" kern="1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通过</a:t>
            </a:r>
            <a:r>
              <a:rPr lang="en-US" altLang="zh-CN" sz="1400" kern="100" dirty="0" err="1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urls</a:t>
            </a:r>
            <a:r>
              <a:rPr lang="zh-CN" altLang="en-US" sz="1400" kern="1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与</a:t>
            </a:r>
            <a:r>
              <a:rPr lang="en-US" altLang="zh-CN" sz="1400" kern="1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view</a:t>
            </a:r>
            <a:r>
              <a:rPr lang="zh-CN" altLang="en-US" sz="1400" kern="1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模块，向搜索网页</a:t>
            </a:r>
            <a:r>
              <a:rPr lang="zh-CN" altLang="en-US" sz="1400" b="1" kern="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提供服务接口</a:t>
            </a:r>
            <a:endParaRPr lang="en-US" altLang="zh-CN" sz="1400" b="1" kern="1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400" kern="1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➢ </a:t>
            </a:r>
            <a:r>
              <a:rPr lang="zh-CN" altLang="en-US" sz="1400" kern="1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根据用户自网页发送的</a:t>
            </a:r>
            <a:r>
              <a:rPr lang="zh-CN" altLang="en-US" sz="1400" b="1" kern="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搜索请求</a:t>
            </a:r>
            <a:r>
              <a:rPr lang="zh-CN" altLang="en-US" sz="1400" kern="1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，</a:t>
            </a:r>
            <a:r>
              <a:rPr lang="zh-CN" altLang="en-US" sz="1400" b="1" kern="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与</a:t>
            </a:r>
            <a:r>
              <a:rPr lang="en-US" altLang="zh-CN" sz="1400" b="1" kern="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Kibana</a:t>
            </a:r>
            <a:r>
              <a:rPr lang="zh-CN" altLang="en-US" sz="1400" b="1" kern="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交互</a:t>
            </a:r>
            <a:r>
              <a:rPr lang="zh-CN" altLang="en-US" sz="1400" kern="1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，获取搜索结果，并</a:t>
            </a:r>
            <a:r>
              <a:rPr lang="zh-CN" altLang="en-US" sz="1400" b="1" kern="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响应用户</a:t>
            </a:r>
          </a:p>
        </p:txBody>
      </p:sp>
    </p:spTree>
    <p:extLst>
      <p:ext uri="{BB962C8B-B14F-4D97-AF65-F5344CB8AC3E}">
        <p14:creationId xmlns:p14="http://schemas.microsoft.com/office/powerpoint/2010/main" val="38870439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3A22D571-4B32-FD6E-AC99-61C8F2B34F1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4" t="6190" r="3550" b="5952"/>
          <a:stretch/>
        </p:blipFill>
        <p:spPr>
          <a:xfrm>
            <a:off x="956582" y="249712"/>
            <a:ext cx="10278835" cy="635857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9" name="Parallelogram 68">
            <a:extLst>
              <a:ext uri="{FF2B5EF4-FFF2-40B4-BE49-F238E27FC236}">
                <a16:creationId xmlns:a16="http://schemas.microsoft.com/office/drawing/2014/main" id="{6F1F13E1-3C0F-0639-015B-F55DEA3B091C}"/>
              </a:ext>
            </a:extLst>
          </p:cNvPr>
          <p:cNvSpPr/>
          <p:nvPr/>
        </p:nvSpPr>
        <p:spPr>
          <a:xfrm>
            <a:off x="3560989" y="6213505"/>
            <a:ext cx="5070021" cy="266924"/>
          </a:xfrm>
          <a:prstGeom prst="parallelogram">
            <a:avLst/>
          </a:prstGeom>
          <a:gradFill>
            <a:gsLst>
              <a:gs pos="0">
                <a:srgbClr val="DA6D1B"/>
              </a:gs>
              <a:gs pos="100000">
                <a:srgbClr val="DA5C15"/>
              </a:gs>
            </a:gsLst>
            <a:lin ang="10800000" scaled="1"/>
          </a:gradFill>
          <a:ln w="28575"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等线" panose="02010600030101010101" pitchFamily="2" charset="-122"/>
              </a:rPr>
              <a:t>使用</a:t>
            </a:r>
            <a:r>
              <a:rPr lang="en-US" altLang="zh-CN" sz="1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等线" panose="02010600030101010101" pitchFamily="2" charset="-122"/>
              </a:rPr>
              <a:t>Kibana</a:t>
            </a:r>
            <a:r>
              <a:rPr lang="zh-CN" altLang="en-US" sz="1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等线" panose="02010600030101010101" pitchFamily="2" charset="-122"/>
              </a:rPr>
              <a:t>，自项目</a:t>
            </a:r>
            <a:r>
              <a:rPr lang="en-US" altLang="zh-CN" sz="1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等线" panose="02010600030101010101" pitchFamily="2" charset="-122"/>
              </a:rPr>
              <a:t>ElasticSearch</a:t>
            </a:r>
            <a:r>
              <a:rPr lang="zh-CN" altLang="en-US" sz="1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等线" panose="02010600030101010101" pitchFamily="2" charset="-122"/>
              </a:rPr>
              <a:t>引擎获取的一个完整数据条目</a:t>
            </a: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D0E0B785-5E2F-9584-0AEA-5B42BA437985}"/>
              </a:ext>
            </a:extLst>
          </p:cNvPr>
          <p:cNvGrpSpPr/>
          <p:nvPr/>
        </p:nvGrpSpPr>
        <p:grpSpPr>
          <a:xfrm>
            <a:off x="486116" y="469227"/>
            <a:ext cx="2834599" cy="615906"/>
            <a:chOff x="4692356" y="2423156"/>
            <a:chExt cx="2665315" cy="579124"/>
          </a:xfrm>
        </p:grpSpPr>
        <p:sp>
          <p:nvSpPr>
            <p:cNvPr id="72" name="Parallelogram 9">
              <a:extLst>
                <a:ext uri="{FF2B5EF4-FFF2-40B4-BE49-F238E27FC236}">
                  <a16:creationId xmlns:a16="http://schemas.microsoft.com/office/drawing/2014/main" id="{B828BC63-9E6A-3599-7770-AAE2517D2BC0}"/>
                </a:ext>
              </a:extLst>
            </p:cNvPr>
            <p:cNvSpPr/>
            <p:nvPr/>
          </p:nvSpPr>
          <p:spPr>
            <a:xfrm>
              <a:off x="4692356" y="2423156"/>
              <a:ext cx="2203744" cy="529594"/>
            </a:xfrm>
            <a:custGeom>
              <a:avLst/>
              <a:gdLst>
                <a:gd name="connsiteX0" fmla="*/ 0 w 2095500"/>
                <a:gd name="connsiteY0" fmla="*/ 529589 h 529589"/>
                <a:gd name="connsiteX1" fmla="*/ 132397 w 2095500"/>
                <a:gd name="connsiteY1" fmla="*/ 0 h 529589"/>
                <a:gd name="connsiteX2" fmla="*/ 2095500 w 2095500"/>
                <a:gd name="connsiteY2" fmla="*/ 0 h 529589"/>
                <a:gd name="connsiteX3" fmla="*/ 1963103 w 2095500"/>
                <a:gd name="connsiteY3" fmla="*/ 529589 h 529589"/>
                <a:gd name="connsiteX4" fmla="*/ 0 w 2095500"/>
                <a:gd name="connsiteY4" fmla="*/ 529589 h 529589"/>
                <a:gd name="connsiteX0" fmla="*/ 0 w 1969293"/>
                <a:gd name="connsiteY0" fmla="*/ 529589 h 529589"/>
                <a:gd name="connsiteX1" fmla="*/ 6190 w 1969293"/>
                <a:gd name="connsiteY1" fmla="*/ 0 h 529589"/>
                <a:gd name="connsiteX2" fmla="*/ 1969293 w 1969293"/>
                <a:gd name="connsiteY2" fmla="*/ 0 h 529589"/>
                <a:gd name="connsiteX3" fmla="*/ 1836896 w 1969293"/>
                <a:gd name="connsiteY3" fmla="*/ 529589 h 529589"/>
                <a:gd name="connsiteX4" fmla="*/ 0 w 1969293"/>
                <a:gd name="connsiteY4" fmla="*/ 529589 h 529589"/>
                <a:gd name="connsiteX0" fmla="*/ 134471 w 2103764"/>
                <a:gd name="connsiteY0" fmla="*/ 529589 h 529589"/>
                <a:gd name="connsiteX1" fmla="*/ 140661 w 2103764"/>
                <a:gd name="connsiteY1" fmla="*/ 0 h 529589"/>
                <a:gd name="connsiteX2" fmla="*/ 2103764 w 2103764"/>
                <a:gd name="connsiteY2" fmla="*/ 0 h 529589"/>
                <a:gd name="connsiteX3" fmla="*/ 1971367 w 2103764"/>
                <a:gd name="connsiteY3" fmla="*/ 529589 h 529589"/>
                <a:gd name="connsiteX4" fmla="*/ 134471 w 2103764"/>
                <a:gd name="connsiteY4" fmla="*/ 529589 h 529589"/>
                <a:gd name="connsiteX0" fmla="*/ 242619 w 2211912"/>
                <a:gd name="connsiteY0" fmla="*/ 529589 h 529589"/>
                <a:gd name="connsiteX1" fmla="*/ 248809 w 2211912"/>
                <a:gd name="connsiteY1" fmla="*/ 0 h 529589"/>
                <a:gd name="connsiteX2" fmla="*/ 2211912 w 2211912"/>
                <a:gd name="connsiteY2" fmla="*/ 0 h 529589"/>
                <a:gd name="connsiteX3" fmla="*/ 2079515 w 2211912"/>
                <a:gd name="connsiteY3" fmla="*/ 529589 h 529589"/>
                <a:gd name="connsiteX4" fmla="*/ 242619 w 2211912"/>
                <a:gd name="connsiteY4" fmla="*/ 529589 h 529589"/>
                <a:gd name="connsiteX0" fmla="*/ 227302 w 2196595"/>
                <a:gd name="connsiteY0" fmla="*/ 529589 h 529589"/>
                <a:gd name="connsiteX1" fmla="*/ 233492 w 2196595"/>
                <a:gd name="connsiteY1" fmla="*/ 0 h 529589"/>
                <a:gd name="connsiteX2" fmla="*/ 2196595 w 2196595"/>
                <a:gd name="connsiteY2" fmla="*/ 0 h 529589"/>
                <a:gd name="connsiteX3" fmla="*/ 2064198 w 2196595"/>
                <a:gd name="connsiteY3" fmla="*/ 529589 h 529589"/>
                <a:gd name="connsiteX4" fmla="*/ 227302 w 2196595"/>
                <a:gd name="connsiteY4" fmla="*/ 529589 h 529589"/>
                <a:gd name="connsiteX0" fmla="*/ 234451 w 2203744"/>
                <a:gd name="connsiteY0" fmla="*/ 529594 h 529594"/>
                <a:gd name="connsiteX1" fmla="*/ 240641 w 2203744"/>
                <a:gd name="connsiteY1" fmla="*/ 5 h 529594"/>
                <a:gd name="connsiteX2" fmla="*/ 2203744 w 2203744"/>
                <a:gd name="connsiteY2" fmla="*/ 5 h 529594"/>
                <a:gd name="connsiteX3" fmla="*/ 2071347 w 2203744"/>
                <a:gd name="connsiteY3" fmla="*/ 529594 h 529594"/>
                <a:gd name="connsiteX4" fmla="*/ 234451 w 2203744"/>
                <a:gd name="connsiteY4" fmla="*/ 529594 h 529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03744" h="529594">
                  <a:moveTo>
                    <a:pt x="234451" y="529594"/>
                  </a:moveTo>
                  <a:cubicBezTo>
                    <a:pt x="-70667" y="529276"/>
                    <a:pt x="-87653" y="-2059"/>
                    <a:pt x="240641" y="5"/>
                  </a:cubicBezTo>
                  <a:lnTo>
                    <a:pt x="2203744" y="5"/>
                  </a:lnTo>
                  <a:lnTo>
                    <a:pt x="2071347" y="529594"/>
                  </a:lnTo>
                  <a:lnTo>
                    <a:pt x="234451" y="529594"/>
                  </a:lnTo>
                  <a:close/>
                </a:path>
              </a:pathLst>
            </a:custGeom>
            <a:gradFill>
              <a:gsLst>
                <a:gs pos="0">
                  <a:srgbClr val="DA6D1B">
                    <a:alpha val="0"/>
                  </a:srgbClr>
                </a:gs>
                <a:gs pos="100000">
                  <a:srgbClr val="DA5C15"/>
                </a:gs>
              </a:gsLst>
              <a:lin ang="10800000" scaled="1"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" name="Parallelogram 74">
              <a:extLst>
                <a:ext uri="{FF2B5EF4-FFF2-40B4-BE49-F238E27FC236}">
                  <a16:creationId xmlns:a16="http://schemas.microsoft.com/office/drawing/2014/main" id="{AF9C2587-54DD-9A9C-EB42-8900373B03D6}"/>
                </a:ext>
              </a:extLst>
            </p:cNvPr>
            <p:cNvSpPr/>
            <p:nvPr/>
          </p:nvSpPr>
          <p:spPr>
            <a:xfrm>
              <a:off x="5266849" y="2522221"/>
              <a:ext cx="2090822" cy="480059"/>
            </a:xfrm>
            <a:prstGeom prst="parallelogram">
              <a:avLst/>
            </a:prstGeom>
            <a:gradFill>
              <a:gsLst>
                <a:gs pos="0">
                  <a:srgbClr val="DA6D1B"/>
                </a:gs>
                <a:gs pos="100000">
                  <a:srgbClr val="DA5C15"/>
                </a:gs>
              </a:gsLst>
              <a:lin ang="10800000" scaled="1"/>
            </a:gradFill>
            <a:ln w="28575">
              <a:solidFill>
                <a:schemeClr val="bg1">
                  <a:lumMod val="9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spc="6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方正大标宋简体" panose="02000000000000000000" pitchFamily="2" charset="-122"/>
                  <a:ea typeface="方正大标宋简体" panose="02000000000000000000" pitchFamily="2" charset="-122"/>
                </a:rPr>
                <a:t>用户检索</a:t>
              </a:r>
            </a:p>
          </p:txBody>
        </p:sp>
        <p:pic>
          <p:nvPicPr>
            <p:cNvPr id="79" name="Graphic 78" descr="Magnifying glass">
              <a:extLst>
                <a:ext uri="{FF2B5EF4-FFF2-40B4-BE49-F238E27FC236}">
                  <a16:creationId xmlns:a16="http://schemas.microsoft.com/office/drawing/2014/main" id="{CCB60F8B-55EA-2646-4C1C-32F5053897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791076" y="2464118"/>
              <a:ext cx="439102" cy="43910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8886549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12A4237-1923-AD91-E0EF-6760664DE825}"/>
              </a:ext>
            </a:extLst>
          </p:cNvPr>
          <p:cNvGrpSpPr/>
          <p:nvPr/>
        </p:nvGrpSpPr>
        <p:grpSpPr>
          <a:xfrm>
            <a:off x="486116" y="469227"/>
            <a:ext cx="2834599" cy="615906"/>
            <a:chOff x="4692356" y="2423156"/>
            <a:chExt cx="2665315" cy="579124"/>
          </a:xfrm>
        </p:grpSpPr>
        <p:sp>
          <p:nvSpPr>
            <p:cNvPr id="5" name="Parallelogram 9">
              <a:extLst>
                <a:ext uri="{FF2B5EF4-FFF2-40B4-BE49-F238E27FC236}">
                  <a16:creationId xmlns:a16="http://schemas.microsoft.com/office/drawing/2014/main" id="{ED7AC8B6-968C-21DA-BCEE-77176A6B1285}"/>
                </a:ext>
              </a:extLst>
            </p:cNvPr>
            <p:cNvSpPr/>
            <p:nvPr/>
          </p:nvSpPr>
          <p:spPr>
            <a:xfrm>
              <a:off x="4692356" y="2423156"/>
              <a:ext cx="2203744" cy="529594"/>
            </a:xfrm>
            <a:custGeom>
              <a:avLst/>
              <a:gdLst>
                <a:gd name="connsiteX0" fmla="*/ 0 w 2095500"/>
                <a:gd name="connsiteY0" fmla="*/ 529589 h 529589"/>
                <a:gd name="connsiteX1" fmla="*/ 132397 w 2095500"/>
                <a:gd name="connsiteY1" fmla="*/ 0 h 529589"/>
                <a:gd name="connsiteX2" fmla="*/ 2095500 w 2095500"/>
                <a:gd name="connsiteY2" fmla="*/ 0 h 529589"/>
                <a:gd name="connsiteX3" fmla="*/ 1963103 w 2095500"/>
                <a:gd name="connsiteY3" fmla="*/ 529589 h 529589"/>
                <a:gd name="connsiteX4" fmla="*/ 0 w 2095500"/>
                <a:gd name="connsiteY4" fmla="*/ 529589 h 529589"/>
                <a:gd name="connsiteX0" fmla="*/ 0 w 1969293"/>
                <a:gd name="connsiteY0" fmla="*/ 529589 h 529589"/>
                <a:gd name="connsiteX1" fmla="*/ 6190 w 1969293"/>
                <a:gd name="connsiteY1" fmla="*/ 0 h 529589"/>
                <a:gd name="connsiteX2" fmla="*/ 1969293 w 1969293"/>
                <a:gd name="connsiteY2" fmla="*/ 0 h 529589"/>
                <a:gd name="connsiteX3" fmla="*/ 1836896 w 1969293"/>
                <a:gd name="connsiteY3" fmla="*/ 529589 h 529589"/>
                <a:gd name="connsiteX4" fmla="*/ 0 w 1969293"/>
                <a:gd name="connsiteY4" fmla="*/ 529589 h 529589"/>
                <a:gd name="connsiteX0" fmla="*/ 134471 w 2103764"/>
                <a:gd name="connsiteY0" fmla="*/ 529589 h 529589"/>
                <a:gd name="connsiteX1" fmla="*/ 140661 w 2103764"/>
                <a:gd name="connsiteY1" fmla="*/ 0 h 529589"/>
                <a:gd name="connsiteX2" fmla="*/ 2103764 w 2103764"/>
                <a:gd name="connsiteY2" fmla="*/ 0 h 529589"/>
                <a:gd name="connsiteX3" fmla="*/ 1971367 w 2103764"/>
                <a:gd name="connsiteY3" fmla="*/ 529589 h 529589"/>
                <a:gd name="connsiteX4" fmla="*/ 134471 w 2103764"/>
                <a:gd name="connsiteY4" fmla="*/ 529589 h 529589"/>
                <a:gd name="connsiteX0" fmla="*/ 242619 w 2211912"/>
                <a:gd name="connsiteY0" fmla="*/ 529589 h 529589"/>
                <a:gd name="connsiteX1" fmla="*/ 248809 w 2211912"/>
                <a:gd name="connsiteY1" fmla="*/ 0 h 529589"/>
                <a:gd name="connsiteX2" fmla="*/ 2211912 w 2211912"/>
                <a:gd name="connsiteY2" fmla="*/ 0 h 529589"/>
                <a:gd name="connsiteX3" fmla="*/ 2079515 w 2211912"/>
                <a:gd name="connsiteY3" fmla="*/ 529589 h 529589"/>
                <a:gd name="connsiteX4" fmla="*/ 242619 w 2211912"/>
                <a:gd name="connsiteY4" fmla="*/ 529589 h 529589"/>
                <a:gd name="connsiteX0" fmla="*/ 227302 w 2196595"/>
                <a:gd name="connsiteY0" fmla="*/ 529589 h 529589"/>
                <a:gd name="connsiteX1" fmla="*/ 233492 w 2196595"/>
                <a:gd name="connsiteY1" fmla="*/ 0 h 529589"/>
                <a:gd name="connsiteX2" fmla="*/ 2196595 w 2196595"/>
                <a:gd name="connsiteY2" fmla="*/ 0 h 529589"/>
                <a:gd name="connsiteX3" fmla="*/ 2064198 w 2196595"/>
                <a:gd name="connsiteY3" fmla="*/ 529589 h 529589"/>
                <a:gd name="connsiteX4" fmla="*/ 227302 w 2196595"/>
                <a:gd name="connsiteY4" fmla="*/ 529589 h 529589"/>
                <a:gd name="connsiteX0" fmla="*/ 234451 w 2203744"/>
                <a:gd name="connsiteY0" fmla="*/ 529594 h 529594"/>
                <a:gd name="connsiteX1" fmla="*/ 240641 w 2203744"/>
                <a:gd name="connsiteY1" fmla="*/ 5 h 529594"/>
                <a:gd name="connsiteX2" fmla="*/ 2203744 w 2203744"/>
                <a:gd name="connsiteY2" fmla="*/ 5 h 529594"/>
                <a:gd name="connsiteX3" fmla="*/ 2071347 w 2203744"/>
                <a:gd name="connsiteY3" fmla="*/ 529594 h 529594"/>
                <a:gd name="connsiteX4" fmla="*/ 234451 w 2203744"/>
                <a:gd name="connsiteY4" fmla="*/ 529594 h 529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03744" h="529594">
                  <a:moveTo>
                    <a:pt x="234451" y="529594"/>
                  </a:moveTo>
                  <a:cubicBezTo>
                    <a:pt x="-70667" y="529276"/>
                    <a:pt x="-87653" y="-2059"/>
                    <a:pt x="240641" y="5"/>
                  </a:cubicBezTo>
                  <a:lnTo>
                    <a:pt x="2203744" y="5"/>
                  </a:lnTo>
                  <a:lnTo>
                    <a:pt x="2071347" y="529594"/>
                  </a:lnTo>
                  <a:lnTo>
                    <a:pt x="234451" y="529594"/>
                  </a:lnTo>
                  <a:close/>
                </a:path>
              </a:pathLst>
            </a:custGeom>
            <a:gradFill>
              <a:gsLst>
                <a:gs pos="0">
                  <a:srgbClr val="DA6D1B">
                    <a:alpha val="0"/>
                  </a:srgbClr>
                </a:gs>
                <a:gs pos="100000">
                  <a:srgbClr val="DA5C15"/>
                </a:gs>
              </a:gsLst>
              <a:lin ang="10800000" scaled="1"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Parallelogram 5">
              <a:extLst>
                <a:ext uri="{FF2B5EF4-FFF2-40B4-BE49-F238E27FC236}">
                  <a16:creationId xmlns:a16="http://schemas.microsoft.com/office/drawing/2014/main" id="{53207761-5009-E981-556D-B8C174DD1566}"/>
                </a:ext>
              </a:extLst>
            </p:cNvPr>
            <p:cNvSpPr/>
            <p:nvPr/>
          </p:nvSpPr>
          <p:spPr>
            <a:xfrm>
              <a:off x="5266849" y="2522221"/>
              <a:ext cx="2090822" cy="480059"/>
            </a:xfrm>
            <a:prstGeom prst="parallelogram">
              <a:avLst/>
            </a:prstGeom>
            <a:gradFill>
              <a:gsLst>
                <a:gs pos="0">
                  <a:srgbClr val="DA6D1B"/>
                </a:gs>
                <a:gs pos="100000">
                  <a:srgbClr val="DA5C15"/>
                </a:gs>
              </a:gsLst>
              <a:lin ang="10800000" scaled="1"/>
            </a:gradFill>
            <a:ln w="28575">
              <a:solidFill>
                <a:schemeClr val="bg1">
                  <a:lumMod val="9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spc="6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方正大标宋简体" panose="02000000000000000000" pitchFamily="2" charset="-122"/>
                  <a:ea typeface="方正大标宋简体" panose="02000000000000000000" pitchFamily="2" charset="-122"/>
                </a:rPr>
                <a:t>结果呈现</a:t>
              </a:r>
            </a:p>
          </p:txBody>
        </p:sp>
        <p:pic>
          <p:nvPicPr>
            <p:cNvPr id="7" name="Graphic 6" descr="Magnifying glass">
              <a:extLst>
                <a:ext uri="{FF2B5EF4-FFF2-40B4-BE49-F238E27FC236}">
                  <a16:creationId xmlns:a16="http://schemas.microsoft.com/office/drawing/2014/main" id="{20F10529-FC72-EA87-C6F1-EF090A92FE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791076" y="2464118"/>
              <a:ext cx="439102" cy="43910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pic>
        <p:nvPicPr>
          <p:cNvPr id="8" name="Graphic 7">
            <a:extLst>
              <a:ext uri="{FF2B5EF4-FFF2-40B4-BE49-F238E27FC236}">
                <a16:creationId xmlns:a16="http://schemas.microsoft.com/office/drawing/2014/main" id="{E4024FB3-4551-359C-D6FE-44A579EDFCD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4377044" y="632484"/>
            <a:ext cx="394748" cy="39474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0000" endA="300" endPos="55500" dist="50800" dir="5400000" sy="-100000" algn="bl" rotWithShape="0"/>
          </a:effectLst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5E36E6E3-BD01-591A-D435-970A1C84497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3694437" y="637709"/>
            <a:ext cx="394748" cy="39474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0000" endA="300" endPos="55500" dist="50800" dir="5400000" sy="-100000" algn="bl" rotWithShape="0"/>
          </a:effectLst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0605C0B4-DEBC-1AD0-FFC0-779FDB1999C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5059651" y="632484"/>
            <a:ext cx="399033" cy="39319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0000" endA="300" endPos="55500" dist="50800" dir="5400000" sy="-100000" algn="bl" rotWithShape="0"/>
          </a:effectLst>
        </p:spPr>
      </p:pic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32E4B8F3-AB58-D655-0AF8-B2D9214655AB}"/>
              </a:ext>
            </a:extLst>
          </p:cNvPr>
          <p:cNvSpPr/>
          <p:nvPr/>
        </p:nvSpPr>
        <p:spPr>
          <a:xfrm>
            <a:off x="591106" y="1619909"/>
            <a:ext cx="11083822" cy="1999591"/>
          </a:xfrm>
          <a:prstGeom prst="roundRect">
            <a:avLst>
              <a:gd name="adj" fmla="val 2785"/>
            </a:avLst>
          </a:prstGeom>
          <a:noFill/>
          <a:ln w="19050">
            <a:solidFill>
              <a:srgbClr val="B82807"/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8611F65-FF78-6AC3-707B-D29AED20EE34}"/>
              </a:ext>
            </a:extLst>
          </p:cNvPr>
          <p:cNvGrpSpPr/>
          <p:nvPr/>
        </p:nvGrpSpPr>
        <p:grpSpPr>
          <a:xfrm>
            <a:off x="913067" y="1350926"/>
            <a:ext cx="2223619" cy="488856"/>
            <a:chOff x="850981" y="2944779"/>
            <a:chExt cx="2223619" cy="488856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F1A920B0-C4F2-0E80-9232-3FF6DC36B473}"/>
                </a:ext>
              </a:extLst>
            </p:cNvPr>
            <p:cNvSpPr/>
            <p:nvPr/>
          </p:nvSpPr>
          <p:spPr>
            <a:xfrm>
              <a:off x="850981" y="2944779"/>
              <a:ext cx="2223619" cy="488856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DA6D1B"/>
                </a:gs>
                <a:gs pos="100000">
                  <a:srgbClr val="DA5C15"/>
                </a:gs>
              </a:gsLst>
              <a:lin ang="10800000" scaled="1"/>
            </a:gradFill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ea typeface="微软雅黑" panose="020B0503020204020204" pitchFamily="34" charset="-122"/>
                </a:rPr>
                <a:t>   单页</a:t>
              </a:r>
              <a:r>
                <a:rPr lang="en-US" altLang="zh-CN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ea typeface="微软雅黑" panose="020B0503020204020204" pitchFamily="34" charset="-122"/>
                </a:rPr>
                <a:t>WEB</a:t>
              </a:r>
              <a:r>
                <a:rPr lang="zh-CN" alt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ea typeface="微软雅黑" panose="020B0503020204020204" pitchFamily="34" charset="-122"/>
                </a:rPr>
                <a:t>应用</a:t>
              </a:r>
            </a:p>
          </p:txBody>
        </p:sp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686BC1B7-D6D9-166E-5ED8-9EA1200A8BD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/>
          </p:blipFill>
          <p:spPr>
            <a:xfrm>
              <a:off x="1034906" y="3045781"/>
              <a:ext cx="293832" cy="293832"/>
            </a:xfrm>
            <a:prstGeom prst="rect">
              <a:avLst/>
            </a:prstGeom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1D39E22B-AA37-C5A6-C27D-1A708063FB73}"/>
              </a:ext>
            </a:extLst>
          </p:cNvPr>
          <p:cNvSpPr txBox="1"/>
          <p:nvPr/>
        </p:nvSpPr>
        <p:spPr>
          <a:xfrm>
            <a:off x="677707" y="2049512"/>
            <a:ext cx="4942101" cy="13503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1400" kern="1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➢ </a:t>
            </a:r>
            <a:r>
              <a:rPr lang="zh-CN" altLang="en-US" sz="1400" kern="1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基于</a:t>
            </a:r>
            <a:r>
              <a:rPr lang="en-US" altLang="zh-CN" sz="1400" b="1" kern="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Vue 3</a:t>
            </a:r>
            <a:r>
              <a:rPr lang="zh-CN" altLang="en-US" sz="1400" b="1" kern="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构建的单页</a:t>
            </a:r>
            <a:r>
              <a:rPr lang="en-US" altLang="zh-CN" sz="1400" b="1" kern="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WEB</a:t>
            </a:r>
            <a:r>
              <a:rPr lang="zh-CN" altLang="en-US" sz="1400" b="1" kern="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应用</a:t>
            </a:r>
            <a:r>
              <a:rPr lang="zh-CN" altLang="en-US" sz="1400" kern="1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，使用</a:t>
            </a:r>
            <a:r>
              <a:rPr lang="en-US" altLang="zh-CN" sz="1400" kern="1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Vite2</a:t>
            </a:r>
            <a:r>
              <a:rPr lang="zh-CN" altLang="en-US" sz="1400" kern="1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打包构建</a:t>
            </a:r>
            <a:endParaRPr lang="en-US" altLang="zh-CN" sz="1400" kern="100" dirty="0"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400" kern="1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➢ </a:t>
            </a:r>
            <a:r>
              <a:rPr lang="zh-CN" altLang="en-US" sz="1400" kern="1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使用</a:t>
            </a:r>
            <a:r>
              <a:rPr lang="en-US" altLang="zh-CN" sz="1400" kern="1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Element UI</a:t>
            </a:r>
            <a:r>
              <a:rPr lang="zh-CN" altLang="en-US" sz="1400" kern="1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组件，</a:t>
            </a:r>
            <a:r>
              <a:rPr lang="zh-CN" altLang="en-US" sz="1400" b="1" kern="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美观大方，简洁明了，体验流畅</a:t>
            </a:r>
            <a:endParaRPr lang="en-US" altLang="zh-CN" sz="1400" b="1" kern="1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400" kern="1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➢ </a:t>
            </a:r>
            <a:r>
              <a:rPr lang="zh-CN" altLang="en-US" sz="1400" b="1" kern="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搜索输入提示、搜索历史、数据概览、分页</a:t>
            </a:r>
            <a:r>
              <a:rPr lang="zh-CN" altLang="en-US" sz="1400" kern="1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等实用功能</a:t>
            </a:r>
            <a:endParaRPr lang="en-US" altLang="zh-CN" sz="1400" kern="100" dirty="0"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400" kern="1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➢ </a:t>
            </a:r>
            <a:r>
              <a:rPr lang="zh-CN" altLang="en-US" sz="1400" kern="1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搜索结果命中部分</a:t>
            </a:r>
            <a:r>
              <a:rPr lang="zh-CN" altLang="en-US" sz="1400" b="1" kern="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高亮</a:t>
            </a:r>
            <a:r>
              <a:rPr lang="zh-CN" altLang="en-US" sz="1400" kern="1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，</a:t>
            </a:r>
            <a:r>
              <a:rPr lang="zh-CN" altLang="en-US" sz="1400" b="1" kern="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点击跳转</a:t>
            </a:r>
            <a:r>
              <a:rPr lang="zh-CN" altLang="en-US" sz="1400" kern="1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源页面，方便快捷</a:t>
            </a:r>
            <a:endParaRPr lang="en-US" altLang="zh-CN" sz="1400" b="1" kern="1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AA35932-3017-1F4E-6E66-67932C76E370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t="21171" r="73436" b="61251"/>
          <a:stretch/>
        </p:blipFill>
        <p:spPr>
          <a:xfrm>
            <a:off x="7658963" y="2713924"/>
            <a:ext cx="1550735" cy="577230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E79E5B5-0D99-D459-1362-71ED72B5A4BD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t="35066" r="68144" b="18399"/>
          <a:stretch/>
        </p:blipFill>
        <p:spPr>
          <a:xfrm>
            <a:off x="5619808" y="1765929"/>
            <a:ext cx="1859674" cy="1528030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C2A2ED6-DB85-BDBA-C3FE-67EDB711275D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33059" t="9286" r="42081" b="80168"/>
          <a:stretch/>
        </p:blipFill>
        <p:spPr>
          <a:xfrm>
            <a:off x="1828095" y="-848232"/>
            <a:ext cx="3030916" cy="72322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76347C3-3794-9E8B-D721-CA0DBD99965E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33174" t="20191" r="5388" b="61270"/>
          <a:stretch/>
        </p:blipFill>
        <p:spPr>
          <a:xfrm>
            <a:off x="7658963" y="1765929"/>
            <a:ext cx="3586608" cy="608770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E571CE0-8A76-F056-16E7-FC1016D89454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33174" t="84029" r="34455" b="8843"/>
          <a:stretch/>
        </p:blipFill>
        <p:spPr>
          <a:xfrm>
            <a:off x="9389179" y="2713924"/>
            <a:ext cx="1889754" cy="234070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525ADFB1-9212-49A9-C7B7-1A5651FA66C7}"/>
              </a:ext>
            </a:extLst>
          </p:cNvPr>
          <p:cNvSpPr txBox="1"/>
          <p:nvPr/>
        </p:nvSpPr>
        <p:spPr>
          <a:xfrm>
            <a:off x="5682416" y="3354218"/>
            <a:ext cx="173445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基于</a:t>
            </a:r>
            <a:r>
              <a:rPr lang="en-US" altLang="zh-CN" sz="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LocalStorage</a:t>
            </a:r>
            <a:r>
              <a:rPr lang="zh-CN" altLang="en-US" sz="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的搜索历史</a:t>
            </a:r>
            <a:endParaRPr lang="en-US" altLang="zh-CN" sz="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C69AF85-D24C-EB0C-D675-3DE1FAA65A7A}"/>
              </a:ext>
            </a:extLst>
          </p:cNvPr>
          <p:cNvSpPr txBox="1"/>
          <p:nvPr/>
        </p:nvSpPr>
        <p:spPr>
          <a:xfrm>
            <a:off x="7532804" y="3354218"/>
            <a:ext cx="173445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搜索输入提示</a:t>
            </a:r>
            <a:endParaRPr lang="en-US" altLang="zh-CN" sz="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225B832-8F9F-4507-873A-E3A4D6896F75}"/>
              </a:ext>
            </a:extLst>
          </p:cNvPr>
          <p:cNvSpPr txBox="1"/>
          <p:nvPr/>
        </p:nvSpPr>
        <p:spPr>
          <a:xfrm>
            <a:off x="8020554" y="2434958"/>
            <a:ext cx="286342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搜索结果命中部分高亮，关联度显示，点击跳转源页面</a:t>
            </a:r>
            <a:endParaRPr lang="en-US" altLang="zh-CN" sz="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3F26956-584C-60F7-84CC-2F5B41F03B99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33216" t="13309" r="34413" b="79563"/>
          <a:stretch/>
        </p:blipFill>
        <p:spPr>
          <a:xfrm>
            <a:off x="9389179" y="3056200"/>
            <a:ext cx="1889754" cy="234070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CF7EAB43-70E0-3942-F4C7-EF7AB31EB009}"/>
              </a:ext>
            </a:extLst>
          </p:cNvPr>
          <p:cNvSpPr txBox="1"/>
          <p:nvPr/>
        </p:nvSpPr>
        <p:spPr>
          <a:xfrm>
            <a:off x="9466827" y="3354218"/>
            <a:ext cx="173445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分页（上）与数据概览（下）</a:t>
            </a:r>
            <a:endParaRPr lang="en-US" altLang="zh-CN" sz="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3269EED8-7986-224A-D076-AA314708414C}"/>
              </a:ext>
            </a:extLst>
          </p:cNvPr>
          <p:cNvSpPr/>
          <p:nvPr/>
        </p:nvSpPr>
        <p:spPr>
          <a:xfrm>
            <a:off x="591106" y="4023040"/>
            <a:ext cx="11083822" cy="2385924"/>
          </a:xfrm>
          <a:prstGeom prst="roundRect">
            <a:avLst>
              <a:gd name="adj" fmla="val 2785"/>
            </a:avLst>
          </a:prstGeom>
          <a:noFill/>
          <a:ln w="19050">
            <a:solidFill>
              <a:srgbClr val="B82807"/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B23DBEB-6A27-7A83-903A-B6BCDE48F783}"/>
              </a:ext>
            </a:extLst>
          </p:cNvPr>
          <p:cNvGrpSpPr/>
          <p:nvPr/>
        </p:nvGrpSpPr>
        <p:grpSpPr>
          <a:xfrm>
            <a:off x="913067" y="3778612"/>
            <a:ext cx="2026075" cy="488856"/>
            <a:chOff x="850980" y="2944779"/>
            <a:chExt cx="2026075" cy="488856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ABCCED59-FF12-753A-9D10-A39F1FBFCC6B}"/>
                </a:ext>
              </a:extLst>
            </p:cNvPr>
            <p:cNvSpPr/>
            <p:nvPr/>
          </p:nvSpPr>
          <p:spPr>
            <a:xfrm>
              <a:off x="850980" y="2944779"/>
              <a:ext cx="2026075" cy="488856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DA6D1B"/>
                </a:gs>
                <a:gs pos="100000">
                  <a:srgbClr val="DA5C15"/>
                </a:gs>
              </a:gsLst>
              <a:lin ang="10800000" scaled="1"/>
            </a:gradFill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ea typeface="微软雅黑" panose="020B0503020204020204" pitchFamily="34" charset="-122"/>
                </a:rPr>
                <a:t>   应用服务器</a:t>
              </a:r>
            </a:p>
          </p:txBody>
        </p:sp>
        <p:pic>
          <p:nvPicPr>
            <p:cNvPr id="20" name="Graphic 19">
              <a:extLst>
                <a:ext uri="{FF2B5EF4-FFF2-40B4-BE49-F238E27FC236}">
                  <a16:creationId xmlns:a16="http://schemas.microsoft.com/office/drawing/2014/main" id="{15470E7F-AF60-0E1A-7FBF-FE9063BE81D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rcRect/>
            <a:stretch/>
          </p:blipFill>
          <p:spPr>
            <a:xfrm>
              <a:off x="1034906" y="3045781"/>
              <a:ext cx="293832" cy="293832"/>
            </a:xfrm>
            <a:prstGeom prst="rect">
              <a:avLst/>
            </a:prstGeom>
          </p:spPr>
        </p:pic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C38B023A-8870-8D2C-22D6-0671C4C5EE0F}"/>
              </a:ext>
            </a:extLst>
          </p:cNvPr>
          <p:cNvSpPr txBox="1"/>
          <p:nvPr/>
        </p:nvSpPr>
        <p:spPr>
          <a:xfrm>
            <a:off x="681788" y="4368470"/>
            <a:ext cx="10137263" cy="377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1400" kern="1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➢ </a:t>
            </a:r>
            <a:r>
              <a:rPr lang="zh-CN" altLang="en-US" sz="1400" kern="1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基于</a:t>
            </a:r>
            <a:r>
              <a:rPr lang="en-US" altLang="zh-CN" sz="1400" kern="1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Django</a:t>
            </a:r>
            <a:r>
              <a:rPr lang="zh-CN" altLang="en-US" sz="1400" kern="1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的应用服务器向上述单页</a:t>
            </a:r>
            <a:r>
              <a:rPr lang="en-US" altLang="zh-CN" sz="1400" kern="1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WEB</a:t>
            </a:r>
            <a:r>
              <a:rPr lang="zh-CN" altLang="en-US" sz="1400" kern="1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应用提供了</a:t>
            </a:r>
            <a:r>
              <a:rPr lang="zh-CN" altLang="en-US" sz="1400" b="1" kern="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两个</a:t>
            </a:r>
            <a:r>
              <a:rPr lang="en-US" altLang="zh-CN" sz="1400" b="1" kern="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RESTful API</a:t>
            </a:r>
            <a:r>
              <a:rPr lang="zh-CN" altLang="en-US" sz="1400" b="1" kern="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lang="en-US" altLang="zh-CN" sz="1400" b="1" kern="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suggest</a:t>
            </a:r>
            <a:r>
              <a:rPr lang="zh-CN" altLang="en-US" sz="1400" b="1" kern="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lang="en-US" altLang="zh-CN" sz="1400" b="1" kern="1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search_result</a:t>
            </a:r>
            <a:endParaRPr lang="en-US" altLang="zh-CN" sz="1400" b="1" kern="1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0DD37E4E-DBC6-E583-3EF3-BA8D6C204681}"/>
              </a:ext>
            </a:extLst>
          </p:cNvPr>
          <p:cNvSpPr/>
          <p:nvPr/>
        </p:nvSpPr>
        <p:spPr>
          <a:xfrm>
            <a:off x="824601" y="4964388"/>
            <a:ext cx="4235050" cy="1255903"/>
          </a:xfrm>
          <a:prstGeom prst="roundRect">
            <a:avLst>
              <a:gd name="adj" fmla="val 2785"/>
            </a:avLst>
          </a:prstGeom>
          <a:noFill/>
          <a:ln w="19050">
            <a:solidFill>
              <a:srgbClr val="B82807"/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0B9B6645-F669-7329-DA66-04567B8B55D9}"/>
              </a:ext>
            </a:extLst>
          </p:cNvPr>
          <p:cNvSpPr/>
          <p:nvPr/>
        </p:nvSpPr>
        <p:spPr>
          <a:xfrm>
            <a:off x="951727" y="4847204"/>
            <a:ext cx="1334273" cy="244428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A6D1B"/>
              </a:gs>
              <a:gs pos="100000">
                <a:srgbClr val="DA5C15"/>
              </a:gs>
            </a:gsLst>
            <a:lin ang="10800000" scaled="1"/>
          </a:gradFill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b="1" kern="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suggest</a:t>
            </a:r>
            <a:endParaRPr lang="zh-CN" altLang="en-US" sz="1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ea typeface="等线" panose="02010600030101010101" pitchFamily="2" charset="-122"/>
            </a:endParaRPr>
          </a:p>
        </p:txBody>
      </p:sp>
      <p:graphicFrame>
        <p:nvGraphicFramePr>
          <p:cNvPr id="38" name="Table 38">
            <a:extLst>
              <a:ext uri="{FF2B5EF4-FFF2-40B4-BE49-F238E27FC236}">
                <a16:creationId xmlns:a16="http://schemas.microsoft.com/office/drawing/2014/main" id="{F924C953-4824-241B-2123-8C16FC21EA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0579639"/>
              </p:ext>
            </p:extLst>
          </p:nvPr>
        </p:nvGraphicFramePr>
        <p:xfrm>
          <a:off x="950751" y="5192634"/>
          <a:ext cx="3976783" cy="947816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{21E4AEA4-8DFA-4A89-87EB-49C32662AFE0}</a:tableStyleId>
              </a:tblPr>
              <a:tblGrid>
                <a:gridCol w="649449">
                  <a:extLst>
                    <a:ext uri="{9D8B030D-6E8A-4147-A177-3AD203B41FA5}">
                      <a16:colId xmlns:a16="http://schemas.microsoft.com/office/drawing/2014/main" val="592128654"/>
                    </a:ext>
                  </a:extLst>
                </a:gridCol>
                <a:gridCol w="819150">
                  <a:extLst>
                    <a:ext uri="{9D8B030D-6E8A-4147-A177-3AD203B41FA5}">
                      <a16:colId xmlns:a16="http://schemas.microsoft.com/office/drawing/2014/main" val="3254296847"/>
                    </a:ext>
                  </a:extLst>
                </a:gridCol>
                <a:gridCol w="819150">
                  <a:extLst>
                    <a:ext uri="{9D8B030D-6E8A-4147-A177-3AD203B41FA5}">
                      <a16:colId xmlns:a16="http://schemas.microsoft.com/office/drawing/2014/main" val="3906839994"/>
                    </a:ext>
                  </a:extLst>
                </a:gridCol>
                <a:gridCol w="1003300">
                  <a:extLst>
                    <a:ext uri="{9D8B030D-6E8A-4147-A177-3AD203B41FA5}">
                      <a16:colId xmlns:a16="http://schemas.microsoft.com/office/drawing/2014/main" val="3147703187"/>
                    </a:ext>
                  </a:extLst>
                </a:gridCol>
                <a:gridCol w="685734">
                  <a:extLst>
                    <a:ext uri="{9D8B030D-6E8A-4147-A177-3AD203B41FA5}">
                      <a16:colId xmlns:a16="http://schemas.microsoft.com/office/drawing/2014/main" val="2317687834"/>
                    </a:ext>
                  </a:extLst>
                </a:gridCol>
              </a:tblGrid>
              <a:tr h="30093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ea typeface="等线" panose="02010600030101010101" pitchFamily="2" charset="-122"/>
                        </a:rPr>
                        <a:t>类型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 sz="12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ea typeface="等线" panose="02010600030101010101" pitchFamily="2" charset="-122"/>
                        </a:rPr>
                        <a:t>入参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 sz="12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ea typeface="等线" panose="02010600030101010101" pitchFamily="2" charset="-122"/>
                        </a:rPr>
                        <a:t>出参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073231"/>
                  </a:ext>
                </a:extLst>
              </a:tr>
              <a:tr h="312510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latin typeface="Consolas" panose="020B0609020204030204" pitchFamily="49" charset="0"/>
                          <a:ea typeface="等线" panose="02010600030101010101" pitchFamily="2" charset="-122"/>
                        </a:rPr>
                        <a:t>GET</a:t>
                      </a:r>
                      <a:endParaRPr lang="zh-CN" altLang="en-US" sz="1200" dirty="0">
                        <a:latin typeface="Consolas" panose="020B0609020204030204" pitchFamily="49" charset="0"/>
                        <a:ea typeface="等线" panose="02010600030101010101" pitchFamily="2" charset="-122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800" dirty="0" err="1">
                          <a:latin typeface="Consolas" panose="020B0609020204030204" pitchFamily="49" charset="0"/>
                          <a:ea typeface="等线" panose="02010600030101010101" pitchFamily="2" charset="-122"/>
                        </a:rPr>
                        <a:t>key_words</a:t>
                      </a:r>
                      <a:endParaRPr lang="en-US" altLang="zh-CN" sz="800" dirty="0">
                        <a:latin typeface="Consolas" panose="020B0609020204030204" pitchFamily="49" charset="0"/>
                        <a:ea typeface="等线" panose="02010600030101010101" pitchFamily="2" charset="-122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800" dirty="0">
                          <a:latin typeface="Consolas" panose="020B0609020204030204" pitchFamily="49" charset="0"/>
                          <a:ea typeface="等线" panose="02010600030101010101" pitchFamily="2" charset="-122"/>
                        </a:rPr>
                        <a:t>搜索关键词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800" dirty="0" err="1">
                          <a:latin typeface="Consolas" panose="020B0609020204030204" pitchFamily="49" charset="0"/>
                          <a:ea typeface="等线" panose="02010600030101010101" pitchFamily="2" charset="-122"/>
                        </a:rPr>
                        <a:t>key_words</a:t>
                      </a:r>
                      <a:endParaRPr lang="en-US" altLang="zh-CN" sz="800" dirty="0">
                        <a:latin typeface="Consolas" panose="020B0609020204030204" pitchFamily="49" charset="0"/>
                        <a:ea typeface="等线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700" dirty="0">
                          <a:latin typeface="Consolas" panose="020B0609020204030204" pitchFamily="49" charset="0"/>
                          <a:ea typeface="等线" panose="02010600030101010101" pitchFamily="2" charset="-122"/>
                        </a:rPr>
                        <a:t>搜索关键词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16024588"/>
                  </a:ext>
                </a:extLst>
              </a:tr>
              <a:tr h="33437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800" dirty="0" err="1">
                          <a:latin typeface="Consolas" panose="020B0609020204030204" pitchFamily="49" charset="0"/>
                          <a:ea typeface="等线" panose="02010600030101010101" pitchFamily="2" charset="-122"/>
                        </a:rPr>
                        <a:t>suggest_data</a:t>
                      </a:r>
                      <a:endParaRPr lang="zh-CN" altLang="en-US" sz="800" dirty="0">
                        <a:latin typeface="Consolas" panose="020B0609020204030204" pitchFamily="49" charset="0"/>
                        <a:ea typeface="等线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700" dirty="0">
                          <a:latin typeface="Consolas" panose="020B0609020204030204" pitchFamily="49" charset="0"/>
                          <a:ea typeface="等线" panose="02010600030101010101" pitchFamily="2" charset="-122"/>
                        </a:rPr>
                        <a:t>搜索建议（数组）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99569040"/>
                  </a:ext>
                </a:extLst>
              </a:tr>
            </a:tbl>
          </a:graphicData>
        </a:graphic>
      </p:graphicFrame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491EEE14-F20E-FE43-3B6B-6E62DE0C3441}"/>
              </a:ext>
            </a:extLst>
          </p:cNvPr>
          <p:cNvSpPr/>
          <p:nvPr/>
        </p:nvSpPr>
        <p:spPr>
          <a:xfrm>
            <a:off x="5264658" y="4964387"/>
            <a:ext cx="6209847" cy="1255903"/>
          </a:xfrm>
          <a:prstGeom prst="roundRect">
            <a:avLst>
              <a:gd name="adj" fmla="val 2785"/>
            </a:avLst>
          </a:prstGeom>
          <a:noFill/>
          <a:ln w="19050">
            <a:solidFill>
              <a:srgbClr val="B82807"/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FD5449D1-E136-047F-03AC-C802AFB85006}"/>
              </a:ext>
            </a:extLst>
          </p:cNvPr>
          <p:cNvSpPr/>
          <p:nvPr/>
        </p:nvSpPr>
        <p:spPr>
          <a:xfrm>
            <a:off x="5428863" y="4847204"/>
            <a:ext cx="1334273" cy="244428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A6D1B"/>
              </a:gs>
              <a:gs pos="100000">
                <a:srgbClr val="DA5C15"/>
              </a:gs>
            </a:gsLst>
            <a:lin ang="10800000" scaled="1"/>
          </a:gradFill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b="1" kern="1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search_result</a:t>
            </a:r>
            <a:endParaRPr lang="zh-CN" altLang="en-US" sz="1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ea typeface="等线" panose="02010600030101010101" pitchFamily="2" charset="-122"/>
            </a:endParaRPr>
          </a:p>
        </p:txBody>
      </p:sp>
      <p:graphicFrame>
        <p:nvGraphicFramePr>
          <p:cNvPr id="40" name="Table 38">
            <a:extLst>
              <a:ext uri="{FF2B5EF4-FFF2-40B4-BE49-F238E27FC236}">
                <a16:creationId xmlns:a16="http://schemas.microsoft.com/office/drawing/2014/main" id="{54DF33F4-EBA4-E4D4-7470-AB0EBC652C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0954541"/>
              </p:ext>
            </p:extLst>
          </p:nvPr>
        </p:nvGraphicFramePr>
        <p:xfrm>
          <a:off x="5412396" y="5192634"/>
          <a:ext cx="5950929" cy="947816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{21E4AEA4-8DFA-4A89-87EB-49C32662AFE0}</a:tableStyleId>
              </a:tblPr>
              <a:tblGrid>
                <a:gridCol w="649449">
                  <a:extLst>
                    <a:ext uri="{9D8B030D-6E8A-4147-A177-3AD203B41FA5}">
                      <a16:colId xmlns:a16="http://schemas.microsoft.com/office/drawing/2014/main" val="592128654"/>
                    </a:ext>
                  </a:extLst>
                </a:gridCol>
                <a:gridCol w="819150">
                  <a:extLst>
                    <a:ext uri="{9D8B030D-6E8A-4147-A177-3AD203B41FA5}">
                      <a16:colId xmlns:a16="http://schemas.microsoft.com/office/drawing/2014/main" val="3254296847"/>
                    </a:ext>
                  </a:extLst>
                </a:gridCol>
                <a:gridCol w="819150">
                  <a:extLst>
                    <a:ext uri="{9D8B030D-6E8A-4147-A177-3AD203B41FA5}">
                      <a16:colId xmlns:a16="http://schemas.microsoft.com/office/drawing/2014/main" val="3906839994"/>
                    </a:ext>
                  </a:extLst>
                </a:gridCol>
                <a:gridCol w="3663180">
                  <a:extLst>
                    <a:ext uri="{9D8B030D-6E8A-4147-A177-3AD203B41FA5}">
                      <a16:colId xmlns:a16="http://schemas.microsoft.com/office/drawing/2014/main" val="3147703187"/>
                    </a:ext>
                  </a:extLst>
                </a:gridCol>
              </a:tblGrid>
              <a:tr h="30093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ea typeface="等线" panose="02010600030101010101" pitchFamily="2" charset="-122"/>
                        </a:rPr>
                        <a:t>类型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 sz="12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ea typeface="等线" panose="02010600030101010101" pitchFamily="2" charset="-122"/>
                        </a:rPr>
                        <a:t>入参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ea typeface="等线" panose="02010600030101010101" pitchFamily="2" charset="-122"/>
                        </a:rPr>
                        <a:t>出参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8073231"/>
                  </a:ext>
                </a:extLst>
              </a:tr>
              <a:tr h="64688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latin typeface="Consolas" panose="020B0609020204030204" pitchFamily="49" charset="0"/>
                          <a:ea typeface="等线" panose="02010600030101010101" pitchFamily="2" charset="-122"/>
                        </a:rPr>
                        <a:t>GET</a:t>
                      </a:r>
                      <a:endParaRPr lang="zh-CN" altLang="en-US" sz="1200" dirty="0">
                        <a:latin typeface="Consolas" panose="020B0609020204030204" pitchFamily="49" charset="0"/>
                        <a:ea typeface="等线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800" dirty="0" err="1">
                          <a:latin typeface="Consolas" panose="020B0609020204030204" pitchFamily="49" charset="0"/>
                          <a:ea typeface="等线" panose="02010600030101010101" pitchFamily="2" charset="-122"/>
                        </a:rPr>
                        <a:t>key_words</a:t>
                      </a:r>
                      <a:endParaRPr lang="en-US" altLang="zh-CN" sz="800" dirty="0">
                        <a:latin typeface="Consolas" panose="020B0609020204030204" pitchFamily="49" charset="0"/>
                        <a:ea typeface="等线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800" dirty="0">
                          <a:latin typeface="Consolas" panose="020B0609020204030204" pitchFamily="49" charset="0"/>
                          <a:ea typeface="等线" panose="02010600030101010101" pitchFamily="2" charset="-122"/>
                        </a:rPr>
                        <a:t>搜索关键词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800" dirty="0" err="1">
                          <a:latin typeface="Consolas" panose="020B0609020204030204" pitchFamily="49" charset="0"/>
                          <a:ea typeface="等线" panose="02010600030101010101" pitchFamily="2" charset="-122"/>
                        </a:rPr>
                        <a:t>key_words</a:t>
                      </a:r>
                      <a:r>
                        <a:rPr lang="zh-CN" altLang="en-US" sz="800" dirty="0">
                          <a:latin typeface="Consolas" panose="020B0609020204030204" pitchFamily="49" charset="0"/>
                          <a:ea typeface="等线" panose="02010600030101010101" pitchFamily="2" charset="-122"/>
                        </a:rPr>
                        <a:t>（搜索关键词）、</a:t>
                      </a:r>
                      <a:r>
                        <a:rPr lang="en-US" altLang="zh-CN" sz="800" dirty="0">
                          <a:latin typeface="Consolas" panose="020B0609020204030204" pitchFamily="49" charset="0"/>
                          <a:ea typeface="等线" panose="02010600030101010101" pitchFamily="2" charset="-122"/>
                        </a:rPr>
                        <a:t>duration</a:t>
                      </a:r>
                      <a:r>
                        <a:rPr lang="zh-CN" altLang="en-US" sz="800" dirty="0">
                          <a:latin typeface="Consolas" panose="020B0609020204030204" pitchFamily="49" charset="0"/>
                          <a:ea typeface="等线" panose="02010600030101010101" pitchFamily="2" charset="-122"/>
                        </a:rPr>
                        <a:t>（搜索用时（秒））、</a:t>
                      </a:r>
                      <a:r>
                        <a:rPr lang="en-US" altLang="zh-CN" sz="800" dirty="0" err="1">
                          <a:latin typeface="Consolas" panose="020B0609020204030204" pitchFamily="49" charset="0"/>
                          <a:ea typeface="等线" panose="02010600030101010101" pitchFamily="2" charset="-122"/>
                        </a:rPr>
                        <a:t>page_size</a:t>
                      </a:r>
                      <a:r>
                        <a:rPr lang="zh-CN" altLang="en-US" sz="800" dirty="0">
                          <a:latin typeface="Consolas" panose="020B0609020204030204" pitchFamily="49" charset="0"/>
                          <a:ea typeface="等线" panose="02010600030101010101" pitchFamily="2" charset="-122"/>
                        </a:rPr>
                        <a:t>（一页结果数）、</a:t>
                      </a:r>
                      <a:r>
                        <a:rPr lang="en-US" altLang="zh-CN" sz="800" dirty="0" err="1">
                          <a:latin typeface="Consolas" panose="020B0609020204030204" pitchFamily="49" charset="0"/>
                          <a:ea typeface="等线" panose="02010600030101010101" pitchFamily="2" charset="-122"/>
                        </a:rPr>
                        <a:t>page_index</a:t>
                      </a:r>
                      <a:r>
                        <a:rPr lang="zh-CN" altLang="en-US" sz="800" dirty="0">
                          <a:latin typeface="Consolas" panose="020B0609020204030204" pitchFamily="49" charset="0"/>
                          <a:ea typeface="等线" panose="02010600030101010101" pitchFamily="2" charset="-122"/>
                        </a:rPr>
                        <a:t>（页码）、</a:t>
                      </a:r>
                      <a:r>
                        <a:rPr lang="en-US" altLang="zh-CN" sz="800" dirty="0" err="1">
                          <a:latin typeface="Consolas" panose="020B0609020204030204" pitchFamily="49" charset="0"/>
                          <a:ea typeface="等线" panose="02010600030101010101" pitchFamily="2" charset="-122"/>
                        </a:rPr>
                        <a:t>total_pages</a:t>
                      </a:r>
                      <a:r>
                        <a:rPr lang="zh-CN" altLang="en-US" sz="800" dirty="0">
                          <a:latin typeface="Consolas" panose="020B0609020204030204" pitchFamily="49" charset="0"/>
                          <a:ea typeface="等线" panose="02010600030101010101" pitchFamily="2" charset="-122"/>
                        </a:rPr>
                        <a:t>（总页数）、</a:t>
                      </a:r>
                      <a:r>
                        <a:rPr lang="en-US" altLang="zh-CN" sz="800" dirty="0" err="1">
                          <a:latin typeface="Consolas" panose="020B0609020204030204" pitchFamily="49" charset="0"/>
                          <a:ea typeface="等线" panose="02010600030101010101" pitchFamily="2" charset="-122"/>
                        </a:rPr>
                        <a:t>total_result</a:t>
                      </a:r>
                      <a:r>
                        <a:rPr lang="zh-CN" altLang="en-US" sz="800" dirty="0">
                          <a:latin typeface="Consolas" panose="020B0609020204030204" pitchFamily="49" charset="0"/>
                          <a:ea typeface="等线" panose="02010600030101010101" pitchFamily="2" charset="-122"/>
                        </a:rPr>
                        <a:t>（结果数）、</a:t>
                      </a:r>
                      <a:r>
                        <a:rPr lang="en-US" altLang="zh-CN" sz="800" dirty="0" err="1">
                          <a:latin typeface="Consolas" panose="020B0609020204030204" pitchFamily="49" charset="0"/>
                          <a:ea typeface="等线" panose="02010600030101010101" pitchFamily="2" charset="-122"/>
                        </a:rPr>
                        <a:t>search_data</a:t>
                      </a:r>
                      <a:r>
                        <a:rPr lang="zh-CN" altLang="en-US" sz="800" dirty="0">
                          <a:latin typeface="Consolas" panose="020B0609020204030204" pitchFamily="49" charset="0"/>
                          <a:ea typeface="等线" panose="02010600030101010101" pitchFamily="2" charset="-122"/>
                        </a:rPr>
                        <a:t>（搜索结果）</a:t>
                      </a:r>
                      <a:endParaRPr lang="en-US" altLang="zh-CN" sz="800" dirty="0" err="1">
                        <a:latin typeface="Consolas" panose="020B0609020204030204" pitchFamily="49" charset="0"/>
                        <a:ea typeface="等线" panose="0201060003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16024588"/>
                  </a:ext>
                </a:extLst>
              </a:tr>
            </a:tbl>
          </a:graphicData>
        </a:graphic>
      </p:graphicFrame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45AAA356-7A6A-EC2C-4E42-B25CDBB11433}"/>
              </a:ext>
            </a:extLst>
          </p:cNvPr>
          <p:cNvCxnSpPr>
            <a:cxnSpLocks/>
          </p:cNvCxnSpPr>
          <p:nvPr/>
        </p:nvCxnSpPr>
        <p:spPr>
          <a:xfrm>
            <a:off x="5001923" y="3619500"/>
            <a:ext cx="0" cy="403540"/>
          </a:xfrm>
          <a:prstGeom prst="straightConnector1">
            <a:avLst/>
          </a:prstGeom>
          <a:ln>
            <a:solidFill>
              <a:srgbClr val="B82807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D08D8B57-B839-CDB5-57B2-FBF835A34DF7}"/>
              </a:ext>
            </a:extLst>
          </p:cNvPr>
          <p:cNvCxnSpPr>
            <a:cxnSpLocks/>
          </p:cNvCxnSpPr>
          <p:nvPr/>
        </p:nvCxnSpPr>
        <p:spPr>
          <a:xfrm flipV="1">
            <a:off x="7321808" y="3619500"/>
            <a:ext cx="0" cy="403540"/>
          </a:xfrm>
          <a:prstGeom prst="straightConnector1">
            <a:avLst/>
          </a:prstGeom>
          <a:ln>
            <a:solidFill>
              <a:srgbClr val="B82807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948FEDC6-1210-CE87-A614-9CA6D590D94C}"/>
              </a:ext>
            </a:extLst>
          </p:cNvPr>
          <p:cNvSpPr/>
          <p:nvPr/>
        </p:nvSpPr>
        <p:spPr>
          <a:xfrm>
            <a:off x="4705205" y="3742896"/>
            <a:ext cx="593435" cy="1488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A6D1B"/>
              </a:gs>
              <a:gs pos="100000">
                <a:srgbClr val="DA5C15"/>
              </a:gs>
            </a:gsLst>
            <a:lin ang="10800000" scaled="1"/>
          </a:gradFill>
          <a:ln w="127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7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等线" panose="02010600030101010101" pitchFamily="2" charset="-122"/>
              </a:rPr>
              <a:t>Request</a:t>
            </a:r>
            <a:endParaRPr lang="zh-CN" altLang="en-US" sz="7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ea typeface="等线" panose="02010600030101010101" pitchFamily="2" charset="-122"/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8F436268-1F3F-A6A1-3C89-D4B09192F959}"/>
              </a:ext>
            </a:extLst>
          </p:cNvPr>
          <p:cNvSpPr/>
          <p:nvPr/>
        </p:nvSpPr>
        <p:spPr>
          <a:xfrm>
            <a:off x="6998496" y="3742745"/>
            <a:ext cx="646624" cy="1488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A6D1B"/>
              </a:gs>
              <a:gs pos="100000">
                <a:srgbClr val="DA5C15"/>
              </a:gs>
            </a:gsLst>
            <a:lin ang="10800000" scaled="1"/>
          </a:gradFill>
          <a:ln w="127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7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等线" panose="02010600030101010101" pitchFamily="2" charset="-122"/>
              </a:rPr>
              <a:t>Response</a:t>
            </a:r>
            <a:endParaRPr lang="zh-CN" altLang="en-US" sz="7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023326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D8829D4-621E-F4B8-175F-DFC231B9DE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374" y="384048"/>
            <a:ext cx="10471252" cy="6089904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Parallelogram 8">
            <a:extLst>
              <a:ext uri="{FF2B5EF4-FFF2-40B4-BE49-F238E27FC236}">
                <a16:creationId xmlns:a16="http://schemas.microsoft.com/office/drawing/2014/main" id="{5E4E6C92-311B-70D5-7567-FF545CD57830}"/>
              </a:ext>
            </a:extLst>
          </p:cNvPr>
          <p:cNvSpPr/>
          <p:nvPr/>
        </p:nvSpPr>
        <p:spPr>
          <a:xfrm>
            <a:off x="4884092" y="6213505"/>
            <a:ext cx="2423816" cy="266924"/>
          </a:xfrm>
          <a:prstGeom prst="parallelogram">
            <a:avLst/>
          </a:prstGeom>
          <a:gradFill>
            <a:gsLst>
              <a:gs pos="0">
                <a:srgbClr val="DA6D1B"/>
              </a:gs>
              <a:gs pos="100000">
                <a:srgbClr val="DA5C15"/>
              </a:gs>
            </a:gsLst>
            <a:lin ang="10800000" scaled="1"/>
          </a:gradFill>
          <a:ln w="28575"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等线" panose="02010600030101010101" pitchFamily="2" charset="-122"/>
              </a:rPr>
              <a:t>前端</a:t>
            </a:r>
            <a:r>
              <a:rPr lang="en-US" altLang="zh-CN" sz="1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等线" panose="02010600030101010101" pitchFamily="2" charset="-122"/>
              </a:rPr>
              <a:t>WEB</a:t>
            </a:r>
            <a:r>
              <a:rPr lang="zh-CN" altLang="en-US" sz="1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等线" panose="02010600030101010101" pitchFamily="2" charset="-122"/>
              </a:rPr>
              <a:t>应用：单页搜索引擎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22F71F9-28D4-B775-BF99-00A8C2A8CBD1}"/>
              </a:ext>
            </a:extLst>
          </p:cNvPr>
          <p:cNvSpPr/>
          <p:nvPr/>
        </p:nvSpPr>
        <p:spPr>
          <a:xfrm>
            <a:off x="956877" y="1691393"/>
            <a:ext cx="3226504" cy="1059428"/>
          </a:xfrm>
          <a:prstGeom prst="roundRect">
            <a:avLst>
              <a:gd name="adj" fmla="val 2052"/>
            </a:avLst>
          </a:prstGeom>
          <a:noFill/>
          <a:ln w="19050">
            <a:solidFill>
              <a:srgbClr val="B82807"/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98BDC63-5A83-447A-7AE1-AF6768D876C3}"/>
              </a:ext>
            </a:extLst>
          </p:cNvPr>
          <p:cNvSpPr/>
          <p:nvPr/>
        </p:nvSpPr>
        <p:spPr>
          <a:xfrm>
            <a:off x="2570129" y="2628607"/>
            <a:ext cx="1277400" cy="244428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A6D1B"/>
              </a:gs>
              <a:gs pos="100000">
                <a:srgbClr val="DA5C15"/>
              </a:gs>
            </a:gsLst>
            <a:lin ang="10800000" scaled="1"/>
          </a:gradFill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等线" panose="02010600030101010101" pitchFamily="2" charset="-122"/>
              </a:rPr>
              <a:t>搜索与搜索建议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B2B302FC-7047-BE5C-6F5B-31B41931C15B}"/>
              </a:ext>
            </a:extLst>
          </p:cNvPr>
          <p:cNvSpPr/>
          <p:nvPr/>
        </p:nvSpPr>
        <p:spPr>
          <a:xfrm>
            <a:off x="956877" y="3429000"/>
            <a:ext cx="3226504" cy="2705099"/>
          </a:xfrm>
          <a:prstGeom prst="roundRect">
            <a:avLst>
              <a:gd name="adj" fmla="val 2052"/>
            </a:avLst>
          </a:prstGeom>
          <a:noFill/>
          <a:ln w="19050">
            <a:solidFill>
              <a:srgbClr val="B82807"/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A0F1D09-4F02-A357-4879-0305AF131D95}"/>
              </a:ext>
            </a:extLst>
          </p:cNvPr>
          <p:cNvSpPr/>
          <p:nvPr/>
        </p:nvSpPr>
        <p:spPr>
          <a:xfrm>
            <a:off x="2779679" y="3306786"/>
            <a:ext cx="858300" cy="244428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A6D1B"/>
              </a:gs>
              <a:gs pos="100000">
                <a:srgbClr val="DA5C15"/>
              </a:gs>
            </a:gsLst>
            <a:lin ang="10800000" scaled="1"/>
          </a:gradFill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等线" panose="02010600030101010101" pitchFamily="2" charset="-122"/>
              </a:rPr>
              <a:t>搜索历史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196C9BAE-E057-75AF-4465-B314647D05C1}"/>
              </a:ext>
            </a:extLst>
          </p:cNvPr>
          <p:cNvSpPr/>
          <p:nvPr/>
        </p:nvSpPr>
        <p:spPr>
          <a:xfrm>
            <a:off x="4467848" y="1196341"/>
            <a:ext cx="3403612" cy="381000"/>
          </a:xfrm>
          <a:prstGeom prst="roundRect">
            <a:avLst>
              <a:gd name="adj" fmla="val 2052"/>
            </a:avLst>
          </a:prstGeom>
          <a:noFill/>
          <a:ln w="19050">
            <a:solidFill>
              <a:srgbClr val="B82807"/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EC70CC55-EB15-50BA-0F31-9BB3CCE35694}"/>
              </a:ext>
            </a:extLst>
          </p:cNvPr>
          <p:cNvSpPr/>
          <p:nvPr/>
        </p:nvSpPr>
        <p:spPr>
          <a:xfrm>
            <a:off x="7163490" y="1264627"/>
            <a:ext cx="1415940" cy="244428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A6D1B"/>
              </a:gs>
              <a:gs pos="100000">
                <a:srgbClr val="DA5C15"/>
              </a:gs>
            </a:gsLst>
            <a:lin ang="10800000" scaled="1"/>
          </a:gradFill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等线" panose="02010600030101010101" pitchFamily="2" charset="-122"/>
              </a:rPr>
              <a:t>结果数与搜索用时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B298FE62-CC15-F2F9-43F2-3F00703E43A9}"/>
              </a:ext>
            </a:extLst>
          </p:cNvPr>
          <p:cNvSpPr/>
          <p:nvPr/>
        </p:nvSpPr>
        <p:spPr>
          <a:xfrm>
            <a:off x="4394194" y="2704854"/>
            <a:ext cx="6631946" cy="1059428"/>
          </a:xfrm>
          <a:prstGeom prst="roundRect">
            <a:avLst>
              <a:gd name="adj" fmla="val 2052"/>
            </a:avLst>
          </a:prstGeom>
          <a:noFill/>
          <a:ln w="19050">
            <a:solidFill>
              <a:srgbClr val="B82807"/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9E490E76-0312-01FC-196E-A624DDEF2A82}"/>
              </a:ext>
            </a:extLst>
          </p:cNvPr>
          <p:cNvSpPr/>
          <p:nvPr/>
        </p:nvSpPr>
        <p:spPr>
          <a:xfrm>
            <a:off x="9738360" y="3642068"/>
            <a:ext cx="851370" cy="244428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A6D1B"/>
              </a:gs>
              <a:gs pos="100000">
                <a:srgbClr val="DA5C15"/>
              </a:gs>
            </a:gsLst>
            <a:lin ang="10800000" scaled="1"/>
          </a:gradFill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等线" panose="02010600030101010101" pitchFamily="2" charset="-122"/>
              </a:rPr>
              <a:t>搜索结果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8A45BA66-CE8D-8E13-CD77-E9ADE731C458}"/>
              </a:ext>
            </a:extLst>
          </p:cNvPr>
          <p:cNvSpPr/>
          <p:nvPr/>
        </p:nvSpPr>
        <p:spPr>
          <a:xfrm>
            <a:off x="4394194" y="5490624"/>
            <a:ext cx="3812546" cy="430116"/>
          </a:xfrm>
          <a:prstGeom prst="roundRect">
            <a:avLst>
              <a:gd name="adj" fmla="val 2052"/>
            </a:avLst>
          </a:prstGeom>
          <a:noFill/>
          <a:ln w="19050">
            <a:solidFill>
              <a:srgbClr val="B82807"/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F8203E3E-7D85-84DE-A87F-EF51F113B2E6}"/>
              </a:ext>
            </a:extLst>
          </p:cNvPr>
          <p:cNvSpPr/>
          <p:nvPr/>
        </p:nvSpPr>
        <p:spPr>
          <a:xfrm>
            <a:off x="7924800" y="5577389"/>
            <a:ext cx="568953" cy="244428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A6D1B"/>
              </a:gs>
              <a:gs pos="100000">
                <a:srgbClr val="DA5C15"/>
              </a:gs>
            </a:gsLst>
            <a:lin ang="10800000" scaled="1"/>
          </a:gradFill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等线" panose="02010600030101010101" pitchFamily="2" charset="-122"/>
              </a:rPr>
              <a:t>分页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A7EABDF-FF9F-F45B-1F37-A06C9CF946E4}"/>
              </a:ext>
            </a:extLst>
          </p:cNvPr>
          <p:cNvSpPr txBox="1"/>
          <p:nvPr/>
        </p:nvSpPr>
        <p:spPr>
          <a:xfrm>
            <a:off x="5366235" y="3354820"/>
            <a:ext cx="244365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按搜索打分关联度降序排序，关联度越高越匹配</a:t>
            </a:r>
            <a:endParaRPr lang="en-US" altLang="zh-CN" sz="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68C3AB3-8528-4261-535A-9942B0FA0CC2}"/>
              </a:ext>
            </a:extLst>
          </p:cNvPr>
          <p:cNvGrpSpPr/>
          <p:nvPr/>
        </p:nvGrpSpPr>
        <p:grpSpPr>
          <a:xfrm>
            <a:off x="486116" y="469227"/>
            <a:ext cx="2834599" cy="615906"/>
            <a:chOff x="4692356" y="2423156"/>
            <a:chExt cx="2665315" cy="579124"/>
          </a:xfrm>
        </p:grpSpPr>
        <p:sp>
          <p:nvSpPr>
            <p:cNvPr id="22" name="Parallelogram 9">
              <a:extLst>
                <a:ext uri="{FF2B5EF4-FFF2-40B4-BE49-F238E27FC236}">
                  <a16:creationId xmlns:a16="http://schemas.microsoft.com/office/drawing/2014/main" id="{76450108-6BFC-14CD-576A-DBA24F892D50}"/>
                </a:ext>
              </a:extLst>
            </p:cNvPr>
            <p:cNvSpPr/>
            <p:nvPr/>
          </p:nvSpPr>
          <p:spPr>
            <a:xfrm>
              <a:off x="4692356" y="2423156"/>
              <a:ext cx="2203744" cy="529594"/>
            </a:xfrm>
            <a:custGeom>
              <a:avLst/>
              <a:gdLst>
                <a:gd name="connsiteX0" fmla="*/ 0 w 2095500"/>
                <a:gd name="connsiteY0" fmla="*/ 529589 h 529589"/>
                <a:gd name="connsiteX1" fmla="*/ 132397 w 2095500"/>
                <a:gd name="connsiteY1" fmla="*/ 0 h 529589"/>
                <a:gd name="connsiteX2" fmla="*/ 2095500 w 2095500"/>
                <a:gd name="connsiteY2" fmla="*/ 0 h 529589"/>
                <a:gd name="connsiteX3" fmla="*/ 1963103 w 2095500"/>
                <a:gd name="connsiteY3" fmla="*/ 529589 h 529589"/>
                <a:gd name="connsiteX4" fmla="*/ 0 w 2095500"/>
                <a:gd name="connsiteY4" fmla="*/ 529589 h 529589"/>
                <a:gd name="connsiteX0" fmla="*/ 0 w 1969293"/>
                <a:gd name="connsiteY0" fmla="*/ 529589 h 529589"/>
                <a:gd name="connsiteX1" fmla="*/ 6190 w 1969293"/>
                <a:gd name="connsiteY1" fmla="*/ 0 h 529589"/>
                <a:gd name="connsiteX2" fmla="*/ 1969293 w 1969293"/>
                <a:gd name="connsiteY2" fmla="*/ 0 h 529589"/>
                <a:gd name="connsiteX3" fmla="*/ 1836896 w 1969293"/>
                <a:gd name="connsiteY3" fmla="*/ 529589 h 529589"/>
                <a:gd name="connsiteX4" fmla="*/ 0 w 1969293"/>
                <a:gd name="connsiteY4" fmla="*/ 529589 h 529589"/>
                <a:gd name="connsiteX0" fmla="*/ 134471 w 2103764"/>
                <a:gd name="connsiteY0" fmla="*/ 529589 h 529589"/>
                <a:gd name="connsiteX1" fmla="*/ 140661 w 2103764"/>
                <a:gd name="connsiteY1" fmla="*/ 0 h 529589"/>
                <a:gd name="connsiteX2" fmla="*/ 2103764 w 2103764"/>
                <a:gd name="connsiteY2" fmla="*/ 0 h 529589"/>
                <a:gd name="connsiteX3" fmla="*/ 1971367 w 2103764"/>
                <a:gd name="connsiteY3" fmla="*/ 529589 h 529589"/>
                <a:gd name="connsiteX4" fmla="*/ 134471 w 2103764"/>
                <a:gd name="connsiteY4" fmla="*/ 529589 h 529589"/>
                <a:gd name="connsiteX0" fmla="*/ 242619 w 2211912"/>
                <a:gd name="connsiteY0" fmla="*/ 529589 h 529589"/>
                <a:gd name="connsiteX1" fmla="*/ 248809 w 2211912"/>
                <a:gd name="connsiteY1" fmla="*/ 0 h 529589"/>
                <a:gd name="connsiteX2" fmla="*/ 2211912 w 2211912"/>
                <a:gd name="connsiteY2" fmla="*/ 0 h 529589"/>
                <a:gd name="connsiteX3" fmla="*/ 2079515 w 2211912"/>
                <a:gd name="connsiteY3" fmla="*/ 529589 h 529589"/>
                <a:gd name="connsiteX4" fmla="*/ 242619 w 2211912"/>
                <a:gd name="connsiteY4" fmla="*/ 529589 h 529589"/>
                <a:gd name="connsiteX0" fmla="*/ 227302 w 2196595"/>
                <a:gd name="connsiteY0" fmla="*/ 529589 h 529589"/>
                <a:gd name="connsiteX1" fmla="*/ 233492 w 2196595"/>
                <a:gd name="connsiteY1" fmla="*/ 0 h 529589"/>
                <a:gd name="connsiteX2" fmla="*/ 2196595 w 2196595"/>
                <a:gd name="connsiteY2" fmla="*/ 0 h 529589"/>
                <a:gd name="connsiteX3" fmla="*/ 2064198 w 2196595"/>
                <a:gd name="connsiteY3" fmla="*/ 529589 h 529589"/>
                <a:gd name="connsiteX4" fmla="*/ 227302 w 2196595"/>
                <a:gd name="connsiteY4" fmla="*/ 529589 h 529589"/>
                <a:gd name="connsiteX0" fmla="*/ 234451 w 2203744"/>
                <a:gd name="connsiteY0" fmla="*/ 529594 h 529594"/>
                <a:gd name="connsiteX1" fmla="*/ 240641 w 2203744"/>
                <a:gd name="connsiteY1" fmla="*/ 5 h 529594"/>
                <a:gd name="connsiteX2" fmla="*/ 2203744 w 2203744"/>
                <a:gd name="connsiteY2" fmla="*/ 5 h 529594"/>
                <a:gd name="connsiteX3" fmla="*/ 2071347 w 2203744"/>
                <a:gd name="connsiteY3" fmla="*/ 529594 h 529594"/>
                <a:gd name="connsiteX4" fmla="*/ 234451 w 2203744"/>
                <a:gd name="connsiteY4" fmla="*/ 529594 h 529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03744" h="529594">
                  <a:moveTo>
                    <a:pt x="234451" y="529594"/>
                  </a:moveTo>
                  <a:cubicBezTo>
                    <a:pt x="-70667" y="529276"/>
                    <a:pt x="-87653" y="-2059"/>
                    <a:pt x="240641" y="5"/>
                  </a:cubicBezTo>
                  <a:lnTo>
                    <a:pt x="2203744" y="5"/>
                  </a:lnTo>
                  <a:lnTo>
                    <a:pt x="2071347" y="529594"/>
                  </a:lnTo>
                  <a:lnTo>
                    <a:pt x="234451" y="529594"/>
                  </a:lnTo>
                  <a:close/>
                </a:path>
              </a:pathLst>
            </a:custGeom>
            <a:gradFill>
              <a:gsLst>
                <a:gs pos="0">
                  <a:srgbClr val="DA6D1B">
                    <a:alpha val="0"/>
                  </a:srgbClr>
                </a:gs>
                <a:gs pos="100000">
                  <a:srgbClr val="DA5C15"/>
                </a:gs>
              </a:gsLst>
              <a:lin ang="10800000" scaled="1"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Parallelogram 22">
              <a:extLst>
                <a:ext uri="{FF2B5EF4-FFF2-40B4-BE49-F238E27FC236}">
                  <a16:creationId xmlns:a16="http://schemas.microsoft.com/office/drawing/2014/main" id="{F0F0C26C-B1E4-5FD7-6DDA-E9757FAFF21B}"/>
                </a:ext>
              </a:extLst>
            </p:cNvPr>
            <p:cNvSpPr/>
            <p:nvPr/>
          </p:nvSpPr>
          <p:spPr>
            <a:xfrm>
              <a:off x="5266849" y="2522221"/>
              <a:ext cx="2090822" cy="480059"/>
            </a:xfrm>
            <a:prstGeom prst="parallelogram">
              <a:avLst/>
            </a:prstGeom>
            <a:gradFill>
              <a:gsLst>
                <a:gs pos="0">
                  <a:srgbClr val="DA6D1B"/>
                </a:gs>
                <a:gs pos="100000">
                  <a:srgbClr val="DA5C15"/>
                </a:gs>
              </a:gsLst>
              <a:lin ang="10800000" scaled="1"/>
            </a:gradFill>
            <a:ln w="28575">
              <a:solidFill>
                <a:schemeClr val="bg1">
                  <a:lumMod val="9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spc="6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方正大标宋简体" panose="02000000000000000000" pitchFamily="2" charset="-122"/>
                  <a:ea typeface="方正大标宋简体" panose="02000000000000000000" pitchFamily="2" charset="-122"/>
                </a:rPr>
                <a:t>结果呈现</a:t>
              </a:r>
            </a:p>
          </p:txBody>
        </p:sp>
        <p:pic>
          <p:nvPicPr>
            <p:cNvPr id="24" name="Graphic 23" descr="Magnifying glass">
              <a:extLst>
                <a:ext uri="{FF2B5EF4-FFF2-40B4-BE49-F238E27FC236}">
                  <a16:creationId xmlns:a16="http://schemas.microsoft.com/office/drawing/2014/main" id="{6C698159-9665-1BA2-58E8-E3187F129D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791076" y="2464118"/>
              <a:ext cx="439102" cy="43910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22650583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1370</TotalTime>
  <Words>1920</Words>
  <Application>Microsoft Office PowerPoint</Application>
  <PresentationFormat>Widescreen</PresentationFormat>
  <Paragraphs>282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2" baseType="lpstr">
      <vt:lpstr>仿宋</vt:lpstr>
      <vt:lpstr>优设标题黑</vt:lpstr>
      <vt:lpstr>微软雅黑</vt:lpstr>
      <vt:lpstr>方正大标宋简体</vt:lpstr>
      <vt:lpstr>方正赵孟頫行书 简繁</vt:lpstr>
      <vt:lpstr>Arial</vt:lpstr>
      <vt:lpstr>Bahnschrift SemiBold SemiConden</vt:lpstr>
      <vt:lpstr>Calibri</vt:lpstr>
      <vt:lpstr>Consolas</vt:lpstr>
      <vt:lpstr>Office 主题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Dongyuan Fu</dc:creator>
  <cp:lastModifiedBy>Fu Dongyuan</cp:lastModifiedBy>
  <cp:revision>11</cp:revision>
  <dcterms:created xsi:type="dcterms:W3CDTF">2022-06-03T11:12:21Z</dcterms:created>
  <dcterms:modified xsi:type="dcterms:W3CDTF">2022-06-05T06:49:06Z</dcterms:modified>
</cp:coreProperties>
</file>